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8"/>
  </p:notesMasterIdLst>
  <p:sldIdLst>
    <p:sldId id="256" r:id="rId2"/>
    <p:sldId id="257" r:id="rId3"/>
    <p:sldId id="258" r:id="rId4"/>
    <p:sldId id="259" r:id="rId5"/>
    <p:sldId id="260" r:id="rId6"/>
    <p:sldId id="291" r:id="rId7"/>
    <p:sldId id="307" r:id="rId8"/>
    <p:sldId id="308" r:id="rId9"/>
    <p:sldId id="261" r:id="rId10"/>
    <p:sldId id="317" r:id="rId11"/>
    <p:sldId id="262" r:id="rId12"/>
    <p:sldId id="309" r:id="rId13"/>
    <p:sldId id="310" r:id="rId14"/>
    <p:sldId id="311" r:id="rId15"/>
    <p:sldId id="292" r:id="rId16"/>
    <p:sldId id="313" r:id="rId17"/>
    <p:sldId id="312" r:id="rId18"/>
    <p:sldId id="263" r:id="rId19"/>
    <p:sldId id="296" r:id="rId20"/>
    <p:sldId id="314" r:id="rId21"/>
    <p:sldId id="315" r:id="rId22"/>
    <p:sldId id="298" r:id="rId23"/>
    <p:sldId id="316" r:id="rId24"/>
    <p:sldId id="300" r:id="rId25"/>
    <p:sldId id="318" r:id="rId26"/>
    <p:sldId id="306" r:id="rId27"/>
  </p:sldIdLst>
  <p:sldSz cx="9144000" cy="5143500" type="screen16x9"/>
  <p:notesSz cx="6858000" cy="9144000"/>
  <p:embeddedFontLst>
    <p:embeddedFont>
      <p:font typeface="Anaheim" panose="020B0604020202020204" charset="0"/>
      <p:regular r:id="rId29"/>
    </p:embeddedFont>
    <p:embeddedFont>
      <p:font typeface="Arial Black" panose="020B0A04020102020204" pitchFamily="34" charset="0"/>
      <p:bold r:id="rId30"/>
    </p:embeddedFont>
    <p:embeddedFont>
      <p:font typeface="Cabin" panose="020B0604020202020204" charset="0"/>
      <p:regular r:id="rId31"/>
      <p:bold r:id="rId32"/>
      <p:italic r:id="rId33"/>
      <p:boldItalic r:id="rId34"/>
    </p:embeddedFont>
    <p:embeddedFont>
      <p:font typeface="Calistoga" panose="020B0604020202020204" charset="0"/>
      <p:regular r:id="rId35"/>
    </p:embeddedFont>
    <p:embeddedFont>
      <p:font typeface="Candal" panose="020B0604020202020204" charset="0"/>
      <p:regular r:id="rId36"/>
    </p:embeddedFont>
    <p:embeddedFont>
      <p:font typeface="DM Sans" pitchFamily="2" charset="0"/>
      <p:regular r:id="rId37"/>
      <p:bold r:id="rId38"/>
      <p:italic r:id="rId39"/>
      <p:boldItalic r:id="rId40"/>
    </p:embeddedFont>
    <p:embeddedFont>
      <p:font typeface="Fira Sans" panose="020B0503050000020004" pitchFamily="34" charset="0"/>
      <p:regular r:id="rId41"/>
      <p:bold r:id="rId42"/>
      <p:italic r:id="rId43"/>
      <p:boldItalic r:id="rId44"/>
    </p:embeddedFont>
    <p:embeddedFont>
      <p:font typeface="Libre Franklin Black" pitchFamily="2" charset="0"/>
      <p:bold r:id="rId45"/>
      <p:boldItalic r:id="rId46"/>
    </p:embeddedFont>
    <p:embeddedFont>
      <p:font typeface="Nunito Light" pitchFamily="2" charset="0"/>
      <p:regular r:id="rId47"/>
      <p:italic r:id="rId48"/>
    </p:embeddedFont>
    <p:embeddedFont>
      <p:font typeface="Roboto" panose="02000000000000000000"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DB2A9F-ABFC-47A0-ACB3-E0D4FBC06DB0}">
  <a:tblStyle styleId="{4BDB2A9F-ABFC-47A0-ACB3-E0D4FBC06DB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419" autoAdjust="0"/>
  </p:normalViewPr>
  <p:slideViewPr>
    <p:cSldViewPr snapToGrid="0">
      <p:cViewPr varScale="1">
        <p:scale>
          <a:sx n="93" d="100"/>
          <a:sy n="93" d="100"/>
        </p:scale>
        <p:origin x="1060"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0a4e0e9a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0a4e0e9a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4d8174f1b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4d8174f1b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endParaRPr lang="en-US" b="0" i="0" dirty="0">
              <a:solidFill>
                <a:srgbClr val="222222"/>
              </a:solidFill>
              <a:effectLst/>
              <a:latin typeface="Avenir Next"/>
            </a:endParaRPr>
          </a:p>
        </p:txBody>
      </p:sp>
    </p:spTree>
    <p:extLst>
      <p:ext uri="{BB962C8B-B14F-4D97-AF65-F5344CB8AC3E}">
        <p14:creationId xmlns:p14="http://schemas.microsoft.com/office/powerpoint/2010/main" val="2788582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2345949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4d8174f1bc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4d8174f1b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534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550155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16c5f5bb6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16c5f5bb6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72da56971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72da56971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405f5ad56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405f5ad56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accent1">
                  <a:lumMod val="50000"/>
                </a:schemeClr>
              </a:solidFill>
              <a:latin typeface="Fira Sans" panose="020B0503050000020004" pitchFamily="34" charset="0"/>
            </a:endParaRP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vi-VN" dirty="0"/>
          </a:p>
        </p:txBody>
      </p:sp>
    </p:spTree>
    <p:extLst>
      <p:ext uri="{BB962C8B-B14F-4D97-AF65-F5344CB8AC3E}">
        <p14:creationId xmlns:p14="http://schemas.microsoft.com/office/powerpoint/2010/main" val="4038913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4d8174f1b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4d8174f1b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4d8174f1b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4d8174f1b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Font typeface="+mj-lt"/>
              <a:buNone/>
            </a:pPr>
            <a:endParaRPr lang="en-US" b="0" i="0" dirty="0">
              <a:effectLst/>
              <a:latin typeface="Söhn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vi-VN" dirty="0"/>
          </a:p>
        </p:txBody>
      </p:sp>
    </p:spTree>
    <p:extLst>
      <p:ext uri="{BB962C8B-B14F-4D97-AF65-F5344CB8AC3E}">
        <p14:creationId xmlns:p14="http://schemas.microsoft.com/office/powerpoint/2010/main" val="843982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457250" y="-494288"/>
            <a:ext cx="3230275" cy="1950275"/>
          </a:xfrm>
          <a:custGeom>
            <a:avLst/>
            <a:gdLst/>
            <a:ahLst/>
            <a:cxnLst/>
            <a:rect l="l" t="t" r="r" b="b"/>
            <a:pathLst>
              <a:path w="129211" h="78011" extrusionOk="0">
                <a:moveTo>
                  <a:pt x="304" y="2749"/>
                </a:moveTo>
                <a:cubicBezTo>
                  <a:pt x="-912" y="8423"/>
                  <a:pt x="8275" y="29905"/>
                  <a:pt x="21380" y="36795"/>
                </a:cubicBezTo>
                <a:cubicBezTo>
                  <a:pt x="34485" y="43685"/>
                  <a:pt x="67047" y="37876"/>
                  <a:pt x="78936" y="44091"/>
                </a:cubicBezTo>
                <a:cubicBezTo>
                  <a:pt x="90825" y="50306"/>
                  <a:pt x="85961" y="69086"/>
                  <a:pt x="92716" y="74085"/>
                </a:cubicBezTo>
                <a:cubicBezTo>
                  <a:pt x="99471" y="79084"/>
                  <a:pt x="113522" y="79489"/>
                  <a:pt x="119467" y="74085"/>
                </a:cubicBezTo>
                <a:cubicBezTo>
                  <a:pt x="125412" y="68681"/>
                  <a:pt x="131086" y="53143"/>
                  <a:pt x="128384" y="41659"/>
                </a:cubicBezTo>
                <a:cubicBezTo>
                  <a:pt x="125682" y="30175"/>
                  <a:pt x="119873" y="11666"/>
                  <a:pt x="103255" y="5181"/>
                </a:cubicBezTo>
                <a:cubicBezTo>
                  <a:pt x="86637" y="-1304"/>
                  <a:pt x="45835" y="3154"/>
                  <a:pt x="28676" y="2749"/>
                </a:cubicBezTo>
                <a:cubicBezTo>
                  <a:pt x="11518" y="2344"/>
                  <a:pt x="1520" y="-2925"/>
                  <a:pt x="304" y="2749"/>
                </a:cubicBezTo>
                <a:close/>
              </a:path>
            </a:pathLst>
          </a:custGeom>
          <a:noFill/>
          <a:ln w="38100" cap="flat" cmpd="sng">
            <a:solidFill>
              <a:schemeClr val="dk2"/>
            </a:solidFill>
            <a:prstDash val="solid"/>
            <a:round/>
            <a:headEnd type="none" w="med" len="med"/>
            <a:tailEnd type="none" w="med" len="med"/>
          </a:ln>
        </p:spPr>
      </p:sp>
      <p:sp>
        <p:nvSpPr>
          <p:cNvPr id="10" name="Google Shape;10;p2"/>
          <p:cNvSpPr txBox="1">
            <a:spLocks noGrp="1"/>
          </p:cNvSpPr>
          <p:nvPr>
            <p:ph type="ctrTitle"/>
          </p:nvPr>
        </p:nvSpPr>
        <p:spPr>
          <a:xfrm>
            <a:off x="1155125" y="1519800"/>
            <a:ext cx="2997000" cy="2103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60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p:nvPr/>
        </p:nvSpPr>
        <p:spPr>
          <a:xfrm>
            <a:off x="-915926" y="-534200"/>
            <a:ext cx="2950627" cy="2392751"/>
          </a:xfrm>
          <a:custGeom>
            <a:avLst/>
            <a:gdLst/>
            <a:ahLst/>
            <a:cxnLst/>
            <a:rect l="l" t="t" r="r" b="b"/>
            <a:pathLst>
              <a:path w="133876" h="108564" extrusionOk="0">
                <a:moveTo>
                  <a:pt x="18339" y="104037"/>
                </a:moveTo>
                <a:cubicBezTo>
                  <a:pt x="25649" y="109575"/>
                  <a:pt x="38645" y="108910"/>
                  <a:pt x="46250" y="107581"/>
                </a:cubicBezTo>
                <a:cubicBezTo>
                  <a:pt x="53855" y="106252"/>
                  <a:pt x="60353" y="102412"/>
                  <a:pt x="63971" y="96062"/>
                </a:cubicBezTo>
                <a:cubicBezTo>
                  <a:pt x="67589" y="89712"/>
                  <a:pt x="64709" y="76939"/>
                  <a:pt x="67958" y="69481"/>
                </a:cubicBezTo>
                <a:cubicBezTo>
                  <a:pt x="71207" y="62024"/>
                  <a:pt x="75785" y="55157"/>
                  <a:pt x="83464" y="51317"/>
                </a:cubicBezTo>
                <a:cubicBezTo>
                  <a:pt x="91143" y="47478"/>
                  <a:pt x="106279" y="49324"/>
                  <a:pt x="114032" y="46444"/>
                </a:cubicBezTo>
                <a:cubicBezTo>
                  <a:pt x="121785" y="43564"/>
                  <a:pt x="126732" y="38543"/>
                  <a:pt x="129981" y="34039"/>
                </a:cubicBezTo>
                <a:cubicBezTo>
                  <a:pt x="133230" y="29535"/>
                  <a:pt x="133304" y="23997"/>
                  <a:pt x="133525" y="19419"/>
                </a:cubicBezTo>
                <a:cubicBezTo>
                  <a:pt x="133747" y="14841"/>
                  <a:pt x="134485" y="9672"/>
                  <a:pt x="131310" y="6571"/>
                </a:cubicBezTo>
                <a:cubicBezTo>
                  <a:pt x="128135" y="3470"/>
                  <a:pt x="125551" y="1846"/>
                  <a:pt x="114475" y="812"/>
                </a:cubicBezTo>
                <a:cubicBezTo>
                  <a:pt x="103400" y="-222"/>
                  <a:pt x="80658" y="-74"/>
                  <a:pt x="64857" y="369"/>
                </a:cubicBezTo>
                <a:cubicBezTo>
                  <a:pt x="49056" y="812"/>
                  <a:pt x="30153" y="-591"/>
                  <a:pt x="19668" y="3470"/>
                </a:cubicBezTo>
                <a:cubicBezTo>
                  <a:pt x="9183" y="7531"/>
                  <a:pt x="4827" y="12921"/>
                  <a:pt x="1947" y="24735"/>
                </a:cubicBezTo>
                <a:cubicBezTo>
                  <a:pt x="-933" y="36549"/>
                  <a:pt x="-342" y="61137"/>
                  <a:pt x="2390" y="74354"/>
                </a:cubicBezTo>
                <a:cubicBezTo>
                  <a:pt x="5122" y="87571"/>
                  <a:pt x="11029" y="98499"/>
                  <a:pt x="18339" y="104037"/>
                </a:cubicBezTo>
                <a:close/>
              </a:path>
            </a:pathLst>
          </a:custGeom>
          <a:solidFill>
            <a:schemeClr val="dk2"/>
          </a:solidFill>
          <a:ln>
            <a:noFill/>
          </a:ln>
        </p:spPr>
      </p:sp>
      <p:sp>
        <p:nvSpPr>
          <p:cNvPr id="12" name="Google Shape;12;p2"/>
          <p:cNvSpPr/>
          <p:nvPr/>
        </p:nvSpPr>
        <p:spPr>
          <a:xfrm>
            <a:off x="7730409" y="4179197"/>
            <a:ext cx="1774275" cy="1140225"/>
          </a:xfrm>
          <a:custGeom>
            <a:avLst/>
            <a:gdLst/>
            <a:ahLst/>
            <a:cxnLst/>
            <a:rect l="l" t="t" r="r" b="b"/>
            <a:pathLst>
              <a:path w="70971" h="45609" extrusionOk="0">
                <a:moveTo>
                  <a:pt x="50519" y="45572"/>
                </a:moveTo>
                <a:cubicBezTo>
                  <a:pt x="40625" y="45646"/>
                  <a:pt x="13896" y="43653"/>
                  <a:pt x="5774" y="41142"/>
                </a:cubicBezTo>
                <a:cubicBezTo>
                  <a:pt x="-2348" y="38632"/>
                  <a:pt x="88" y="33389"/>
                  <a:pt x="1786" y="30509"/>
                </a:cubicBezTo>
                <a:cubicBezTo>
                  <a:pt x="3484" y="27629"/>
                  <a:pt x="10868" y="25267"/>
                  <a:pt x="15963" y="23864"/>
                </a:cubicBezTo>
                <a:cubicBezTo>
                  <a:pt x="21058" y="22461"/>
                  <a:pt x="27851" y="24529"/>
                  <a:pt x="32355" y="22092"/>
                </a:cubicBezTo>
                <a:cubicBezTo>
                  <a:pt x="36859" y="19655"/>
                  <a:pt x="39664" y="12715"/>
                  <a:pt x="42987" y="9244"/>
                </a:cubicBezTo>
                <a:cubicBezTo>
                  <a:pt x="46310" y="5774"/>
                  <a:pt x="48451" y="2451"/>
                  <a:pt x="52291" y="1269"/>
                </a:cubicBezTo>
                <a:cubicBezTo>
                  <a:pt x="56131" y="88"/>
                  <a:pt x="62924" y="-1168"/>
                  <a:pt x="66025" y="2155"/>
                </a:cubicBezTo>
                <a:cubicBezTo>
                  <a:pt x="69126" y="5478"/>
                  <a:pt x="71046" y="14781"/>
                  <a:pt x="70898" y="21205"/>
                </a:cubicBezTo>
                <a:cubicBezTo>
                  <a:pt x="70750" y="27629"/>
                  <a:pt x="68536" y="36638"/>
                  <a:pt x="65139" y="40699"/>
                </a:cubicBezTo>
                <a:cubicBezTo>
                  <a:pt x="61743" y="44760"/>
                  <a:pt x="60413" y="45498"/>
                  <a:pt x="50519" y="45572"/>
                </a:cubicBezTo>
                <a:close/>
              </a:path>
            </a:pathLst>
          </a:custGeom>
          <a:solidFill>
            <a:schemeClr val="dk2"/>
          </a:solidFill>
          <a:ln>
            <a:noFill/>
          </a:ln>
        </p:spPr>
      </p:sp>
      <p:sp>
        <p:nvSpPr>
          <p:cNvPr id="13" name="Google Shape;13;p2"/>
          <p:cNvSpPr/>
          <p:nvPr/>
        </p:nvSpPr>
        <p:spPr>
          <a:xfrm>
            <a:off x="-425734" y="3033522"/>
            <a:ext cx="1977975" cy="2388150"/>
          </a:xfrm>
          <a:custGeom>
            <a:avLst/>
            <a:gdLst/>
            <a:ahLst/>
            <a:cxnLst/>
            <a:rect l="l" t="t" r="r" b="b"/>
            <a:pathLst>
              <a:path w="79119" h="95526" extrusionOk="0">
                <a:moveTo>
                  <a:pt x="6396" y="3773"/>
                </a:moveTo>
                <a:cubicBezTo>
                  <a:pt x="9733" y="229"/>
                  <a:pt x="15330" y="-435"/>
                  <a:pt x="21015" y="229"/>
                </a:cubicBezTo>
                <a:cubicBezTo>
                  <a:pt x="26700" y="894"/>
                  <a:pt x="36617" y="2987"/>
                  <a:pt x="40508" y="7760"/>
                </a:cubicBezTo>
                <a:cubicBezTo>
                  <a:pt x="44399" y="12533"/>
                  <a:pt x="45445" y="19839"/>
                  <a:pt x="44361" y="28868"/>
                </a:cubicBezTo>
                <a:cubicBezTo>
                  <a:pt x="43277" y="37898"/>
                  <a:pt x="34135" y="54500"/>
                  <a:pt x="34002" y="61937"/>
                </a:cubicBezTo>
                <a:cubicBezTo>
                  <a:pt x="33869" y="69374"/>
                  <a:pt x="36662" y="71949"/>
                  <a:pt x="43565" y="73492"/>
                </a:cubicBezTo>
                <a:cubicBezTo>
                  <a:pt x="50468" y="75035"/>
                  <a:pt x="70022" y="68566"/>
                  <a:pt x="75419" y="71197"/>
                </a:cubicBezTo>
                <a:cubicBezTo>
                  <a:pt x="80817" y="73828"/>
                  <a:pt x="79701" y="85451"/>
                  <a:pt x="75950" y="89276"/>
                </a:cubicBezTo>
                <a:cubicBezTo>
                  <a:pt x="72199" y="93101"/>
                  <a:pt x="64284" y="93485"/>
                  <a:pt x="52913" y="94149"/>
                </a:cubicBezTo>
                <a:cubicBezTo>
                  <a:pt x="41542" y="94814"/>
                  <a:pt x="16438" y="97324"/>
                  <a:pt x="7725" y="93263"/>
                </a:cubicBezTo>
                <a:cubicBezTo>
                  <a:pt x="-988" y="89202"/>
                  <a:pt x="1758" y="81745"/>
                  <a:pt x="636" y="69783"/>
                </a:cubicBezTo>
                <a:cubicBezTo>
                  <a:pt x="-486" y="57822"/>
                  <a:pt x="31" y="32496"/>
                  <a:pt x="991" y="21494"/>
                </a:cubicBezTo>
                <a:cubicBezTo>
                  <a:pt x="1951" y="10492"/>
                  <a:pt x="3059" y="7317"/>
                  <a:pt x="6396" y="3773"/>
                </a:cubicBezTo>
                <a:close/>
              </a:path>
            </a:pathLst>
          </a:custGeom>
          <a:noFill/>
          <a:ln w="38100" cap="flat" cmpd="sng">
            <a:solidFill>
              <a:schemeClr val="dk2"/>
            </a:solidFill>
            <a:prstDash val="solid"/>
            <a:round/>
            <a:headEnd type="none" w="med" len="med"/>
            <a:tailEnd type="none" w="med" len="med"/>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81"/>
        <p:cNvGrpSpPr/>
        <p:nvPr/>
      </p:nvGrpSpPr>
      <p:grpSpPr>
        <a:xfrm>
          <a:off x="0" y="0"/>
          <a:ext cx="0" cy="0"/>
          <a:chOff x="0" y="0"/>
          <a:chExt cx="0" cy="0"/>
        </a:xfrm>
      </p:grpSpPr>
      <p:sp>
        <p:nvSpPr>
          <p:cNvPr id="82" name="Google Shape;82;p14"/>
          <p:cNvSpPr/>
          <p:nvPr/>
        </p:nvSpPr>
        <p:spPr>
          <a:xfrm>
            <a:off x="-536318" y="-201404"/>
            <a:ext cx="2335175" cy="1986500"/>
          </a:xfrm>
          <a:custGeom>
            <a:avLst/>
            <a:gdLst/>
            <a:ahLst/>
            <a:cxnLst/>
            <a:rect l="l" t="t" r="r" b="b"/>
            <a:pathLst>
              <a:path w="93407" h="79460" extrusionOk="0">
                <a:moveTo>
                  <a:pt x="6811" y="67460"/>
                </a:moveTo>
                <a:cubicBezTo>
                  <a:pt x="9269" y="74834"/>
                  <a:pt x="10976" y="75995"/>
                  <a:pt x="16643" y="77702"/>
                </a:cubicBezTo>
                <a:cubicBezTo>
                  <a:pt x="22310" y="79409"/>
                  <a:pt x="35283" y="80502"/>
                  <a:pt x="40814" y="77702"/>
                </a:cubicBezTo>
                <a:cubicBezTo>
                  <a:pt x="46345" y="74903"/>
                  <a:pt x="47642" y="67801"/>
                  <a:pt x="49827" y="60905"/>
                </a:cubicBezTo>
                <a:cubicBezTo>
                  <a:pt x="52012" y="54009"/>
                  <a:pt x="50852" y="42469"/>
                  <a:pt x="53924" y="36324"/>
                </a:cubicBezTo>
                <a:cubicBezTo>
                  <a:pt x="56997" y="30179"/>
                  <a:pt x="62800" y="26492"/>
                  <a:pt x="68262" y="24034"/>
                </a:cubicBezTo>
                <a:cubicBezTo>
                  <a:pt x="73724" y="21576"/>
                  <a:pt x="82533" y="23898"/>
                  <a:pt x="86698" y="21576"/>
                </a:cubicBezTo>
                <a:cubicBezTo>
                  <a:pt x="90863" y="19255"/>
                  <a:pt x="92843" y="13314"/>
                  <a:pt x="93253" y="10105"/>
                </a:cubicBezTo>
                <a:cubicBezTo>
                  <a:pt x="93663" y="6896"/>
                  <a:pt x="93253" y="3823"/>
                  <a:pt x="89156" y="2321"/>
                </a:cubicBezTo>
                <a:cubicBezTo>
                  <a:pt x="85059" y="819"/>
                  <a:pt x="76934" y="1433"/>
                  <a:pt x="68672" y="1092"/>
                </a:cubicBezTo>
                <a:cubicBezTo>
                  <a:pt x="60410" y="751"/>
                  <a:pt x="50442" y="-273"/>
                  <a:pt x="39585" y="273"/>
                </a:cubicBezTo>
                <a:cubicBezTo>
                  <a:pt x="28729" y="819"/>
                  <a:pt x="9815" y="-1161"/>
                  <a:pt x="3533" y="4370"/>
                </a:cubicBezTo>
                <a:cubicBezTo>
                  <a:pt x="-2749" y="9901"/>
                  <a:pt x="1349" y="22942"/>
                  <a:pt x="1895" y="33457"/>
                </a:cubicBezTo>
                <a:cubicBezTo>
                  <a:pt x="2441" y="43972"/>
                  <a:pt x="4353" y="60086"/>
                  <a:pt x="6811" y="67460"/>
                </a:cubicBezTo>
                <a:close/>
              </a:path>
            </a:pathLst>
          </a:custGeom>
          <a:solidFill>
            <a:schemeClr val="dk2"/>
          </a:solidFill>
          <a:ln>
            <a:noFill/>
          </a:ln>
        </p:spPr>
      </p:sp>
      <p:sp>
        <p:nvSpPr>
          <p:cNvPr id="83" name="Google Shape;83;p14"/>
          <p:cNvSpPr/>
          <p:nvPr/>
        </p:nvSpPr>
        <p:spPr>
          <a:xfrm>
            <a:off x="8737328" y="790958"/>
            <a:ext cx="1317375" cy="3466475"/>
          </a:xfrm>
          <a:custGeom>
            <a:avLst/>
            <a:gdLst/>
            <a:ahLst/>
            <a:cxnLst/>
            <a:rect l="l" t="t" r="r" b="b"/>
            <a:pathLst>
              <a:path w="52695" h="138659" extrusionOk="0">
                <a:moveTo>
                  <a:pt x="24952" y="235"/>
                </a:moveTo>
                <a:cubicBezTo>
                  <a:pt x="19831" y="781"/>
                  <a:pt x="10546" y="3444"/>
                  <a:pt x="6517" y="10067"/>
                </a:cubicBezTo>
                <a:cubicBezTo>
                  <a:pt x="2489" y="16690"/>
                  <a:pt x="1123" y="27479"/>
                  <a:pt x="781" y="39974"/>
                </a:cubicBezTo>
                <a:cubicBezTo>
                  <a:pt x="440" y="52469"/>
                  <a:pt x="4536" y="70426"/>
                  <a:pt x="4468" y="85038"/>
                </a:cubicBezTo>
                <a:cubicBezTo>
                  <a:pt x="4400" y="99650"/>
                  <a:pt x="-1472" y="118837"/>
                  <a:pt x="372" y="127645"/>
                </a:cubicBezTo>
                <a:cubicBezTo>
                  <a:pt x="2216" y="136453"/>
                  <a:pt x="9863" y="136726"/>
                  <a:pt x="15530" y="137887"/>
                </a:cubicBezTo>
                <a:cubicBezTo>
                  <a:pt x="21197" y="139048"/>
                  <a:pt x="28571" y="139389"/>
                  <a:pt x="34375" y="134609"/>
                </a:cubicBezTo>
                <a:cubicBezTo>
                  <a:pt x="40179" y="129829"/>
                  <a:pt x="47553" y="124572"/>
                  <a:pt x="50352" y="109209"/>
                </a:cubicBezTo>
                <a:cubicBezTo>
                  <a:pt x="53152" y="93846"/>
                  <a:pt x="53357" y="59502"/>
                  <a:pt x="51172" y="42432"/>
                </a:cubicBezTo>
                <a:cubicBezTo>
                  <a:pt x="48987" y="25362"/>
                  <a:pt x="41612" y="13823"/>
                  <a:pt x="37242" y="6790"/>
                </a:cubicBezTo>
                <a:cubicBezTo>
                  <a:pt x="32872" y="-243"/>
                  <a:pt x="30073" y="-311"/>
                  <a:pt x="24952" y="235"/>
                </a:cubicBezTo>
                <a:close/>
              </a:path>
            </a:pathLst>
          </a:custGeom>
          <a:solidFill>
            <a:schemeClr val="dk2"/>
          </a:solidFill>
          <a:ln>
            <a:noFill/>
          </a:ln>
        </p:spPr>
      </p:sp>
      <p:sp>
        <p:nvSpPr>
          <p:cNvPr id="84" name="Google Shape;84;p14"/>
          <p:cNvSpPr/>
          <p:nvPr/>
        </p:nvSpPr>
        <p:spPr>
          <a:xfrm>
            <a:off x="88997" y="4644549"/>
            <a:ext cx="3526200" cy="680925"/>
          </a:xfrm>
          <a:custGeom>
            <a:avLst/>
            <a:gdLst/>
            <a:ahLst/>
            <a:cxnLst/>
            <a:rect l="l" t="t" r="r" b="b"/>
            <a:pathLst>
              <a:path w="141048" h="27237" extrusionOk="0">
                <a:moveTo>
                  <a:pt x="24708" y="25939"/>
                </a:moveTo>
                <a:cubicBezTo>
                  <a:pt x="45670" y="27168"/>
                  <a:pt x="108419" y="27919"/>
                  <a:pt x="127537" y="26349"/>
                </a:cubicBezTo>
                <a:cubicBezTo>
                  <a:pt x="146655" y="24779"/>
                  <a:pt x="140100" y="20614"/>
                  <a:pt x="139417" y="16517"/>
                </a:cubicBezTo>
                <a:cubicBezTo>
                  <a:pt x="138734" y="12420"/>
                  <a:pt x="133545" y="4431"/>
                  <a:pt x="123440" y="1768"/>
                </a:cubicBezTo>
                <a:cubicBezTo>
                  <a:pt x="113335" y="-895"/>
                  <a:pt x="92304" y="129"/>
                  <a:pt x="78785" y="539"/>
                </a:cubicBezTo>
                <a:cubicBezTo>
                  <a:pt x="65266" y="949"/>
                  <a:pt x="52429" y="3748"/>
                  <a:pt x="42324" y="4226"/>
                </a:cubicBezTo>
                <a:cubicBezTo>
                  <a:pt x="32219" y="4704"/>
                  <a:pt x="24640" y="3066"/>
                  <a:pt x="18153" y="3407"/>
                </a:cubicBezTo>
                <a:cubicBezTo>
                  <a:pt x="11667" y="3749"/>
                  <a:pt x="6136" y="3680"/>
                  <a:pt x="3405" y="6275"/>
                </a:cubicBezTo>
                <a:cubicBezTo>
                  <a:pt x="674" y="8870"/>
                  <a:pt x="-1784" y="15698"/>
                  <a:pt x="1766" y="18975"/>
                </a:cubicBezTo>
                <a:cubicBezTo>
                  <a:pt x="5317" y="22252"/>
                  <a:pt x="3746" y="24710"/>
                  <a:pt x="24708" y="25939"/>
                </a:cubicBezTo>
                <a:close/>
              </a:path>
            </a:pathLst>
          </a:custGeom>
          <a:noFill/>
          <a:ln w="38100" cap="flat" cmpd="sng">
            <a:solidFill>
              <a:schemeClr val="dk2"/>
            </a:solidFill>
            <a:prstDash val="solid"/>
            <a:round/>
            <a:headEnd type="none" w="med" len="med"/>
            <a:tailEnd type="none" w="med" len="med"/>
          </a:ln>
        </p:spPr>
      </p:sp>
      <p:sp>
        <p:nvSpPr>
          <p:cNvPr id="85" name="Google Shape;85;p14"/>
          <p:cNvSpPr/>
          <p:nvPr/>
        </p:nvSpPr>
        <p:spPr>
          <a:xfrm>
            <a:off x="991350" y="618743"/>
            <a:ext cx="581800" cy="504425"/>
          </a:xfrm>
          <a:custGeom>
            <a:avLst/>
            <a:gdLst/>
            <a:ahLst/>
            <a:cxnLst/>
            <a:rect l="l" t="t" r="r" b="b"/>
            <a:pathLst>
              <a:path w="23272" h="20177" extrusionOk="0">
                <a:moveTo>
                  <a:pt x="22765" y="2001"/>
                </a:moveTo>
                <a:cubicBezTo>
                  <a:pt x="20738" y="-836"/>
                  <a:pt x="6012" y="-431"/>
                  <a:pt x="2499" y="2001"/>
                </a:cubicBezTo>
                <a:cubicBezTo>
                  <a:pt x="-1014" y="4433"/>
                  <a:pt x="-338" y="13756"/>
                  <a:pt x="1689" y="16593"/>
                </a:cubicBezTo>
                <a:cubicBezTo>
                  <a:pt x="3716" y="19430"/>
                  <a:pt x="11146" y="21456"/>
                  <a:pt x="14659" y="19024"/>
                </a:cubicBezTo>
                <a:cubicBezTo>
                  <a:pt x="18172" y="16592"/>
                  <a:pt x="24792" y="4838"/>
                  <a:pt x="22765" y="2001"/>
                </a:cubicBezTo>
                <a:close/>
              </a:path>
            </a:pathLst>
          </a:custGeom>
          <a:solidFill>
            <a:schemeClr val="dk2"/>
          </a:solidFill>
          <a:ln>
            <a:noFill/>
          </a:ln>
        </p:spPr>
      </p:sp>
      <p:sp>
        <p:nvSpPr>
          <p:cNvPr id="86" name="Google Shape;86;p14"/>
          <p:cNvSpPr txBox="1">
            <a:spLocks noGrp="1"/>
          </p:cNvSpPr>
          <p:nvPr>
            <p:ph type="title"/>
          </p:nvPr>
        </p:nvSpPr>
        <p:spPr>
          <a:xfrm>
            <a:off x="1795150" y="2646750"/>
            <a:ext cx="5553600" cy="79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87" name="Google Shape;87;p14"/>
          <p:cNvSpPr txBox="1">
            <a:spLocks noGrp="1"/>
          </p:cNvSpPr>
          <p:nvPr>
            <p:ph type="title" idx="2" hasCustomPrompt="1"/>
          </p:nvPr>
        </p:nvSpPr>
        <p:spPr>
          <a:xfrm>
            <a:off x="3941100" y="1222337"/>
            <a:ext cx="1261800" cy="11349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6000"/>
              <a:buFont typeface="Libre Franklin Black"/>
              <a:buNone/>
              <a:defRPr sz="6000" b="1">
                <a:solidFill>
                  <a:schemeClr val="accent4"/>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88"/>
        <p:cNvGrpSpPr/>
        <p:nvPr/>
      </p:nvGrpSpPr>
      <p:grpSpPr>
        <a:xfrm>
          <a:off x="0" y="0"/>
          <a:ext cx="0" cy="0"/>
          <a:chOff x="0" y="0"/>
          <a:chExt cx="0" cy="0"/>
        </a:xfrm>
      </p:grpSpPr>
      <p:sp>
        <p:nvSpPr>
          <p:cNvPr id="89" name="Google Shape;89;p15"/>
          <p:cNvSpPr/>
          <p:nvPr/>
        </p:nvSpPr>
        <p:spPr>
          <a:xfrm>
            <a:off x="4319744" y="-209115"/>
            <a:ext cx="5506975" cy="1533325"/>
          </a:xfrm>
          <a:custGeom>
            <a:avLst/>
            <a:gdLst/>
            <a:ahLst/>
            <a:cxnLst/>
            <a:rect l="l" t="t" r="r" b="b"/>
            <a:pathLst>
              <a:path w="220279" h="61333" extrusionOk="0">
                <a:moveTo>
                  <a:pt x="9107" y="4268"/>
                </a:moveTo>
                <a:cubicBezTo>
                  <a:pt x="1869" y="7204"/>
                  <a:pt x="-1682" y="14101"/>
                  <a:pt x="913" y="19836"/>
                </a:cubicBezTo>
                <a:cubicBezTo>
                  <a:pt x="3508" y="25572"/>
                  <a:pt x="5352" y="36018"/>
                  <a:pt x="24675" y="38681"/>
                </a:cubicBezTo>
                <a:cubicBezTo>
                  <a:pt x="43998" y="41344"/>
                  <a:pt x="93364" y="35813"/>
                  <a:pt x="116852" y="35813"/>
                </a:cubicBezTo>
                <a:cubicBezTo>
                  <a:pt x="140340" y="35813"/>
                  <a:pt x="154748" y="35062"/>
                  <a:pt x="165604" y="38681"/>
                </a:cubicBezTo>
                <a:cubicBezTo>
                  <a:pt x="176461" y="42300"/>
                  <a:pt x="174344" y="54249"/>
                  <a:pt x="181991" y="57526"/>
                </a:cubicBezTo>
                <a:cubicBezTo>
                  <a:pt x="189638" y="60804"/>
                  <a:pt x="205137" y="63535"/>
                  <a:pt x="211487" y="58346"/>
                </a:cubicBezTo>
                <a:cubicBezTo>
                  <a:pt x="217837" y="53157"/>
                  <a:pt x="220842" y="35541"/>
                  <a:pt x="220091" y="26391"/>
                </a:cubicBezTo>
                <a:cubicBezTo>
                  <a:pt x="219340" y="17242"/>
                  <a:pt x="216472" y="7819"/>
                  <a:pt x="206981" y="3449"/>
                </a:cubicBezTo>
                <a:cubicBezTo>
                  <a:pt x="197490" y="-921"/>
                  <a:pt x="190252" y="376"/>
                  <a:pt x="163145" y="171"/>
                </a:cubicBezTo>
                <a:cubicBezTo>
                  <a:pt x="136038" y="-34"/>
                  <a:pt x="70012" y="1537"/>
                  <a:pt x="44339" y="2220"/>
                </a:cubicBezTo>
                <a:cubicBezTo>
                  <a:pt x="18666" y="2903"/>
                  <a:pt x="16345" y="1332"/>
                  <a:pt x="9107" y="4268"/>
                </a:cubicBezTo>
                <a:close/>
              </a:path>
            </a:pathLst>
          </a:custGeom>
          <a:solidFill>
            <a:schemeClr val="dk2"/>
          </a:solidFill>
          <a:ln>
            <a:noFill/>
          </a:ln>
        </p:spPr>
      </p:sp>
      <p:sp>
        <p:nvSpPr>
          <p:cNvPr id="90" name="Google Shape;90;p15"/>
          <p:cNvSpPr/>
          <p:nvPr/>
        </p:nvSpPr>
        <p:spPr>
          <a:xfrm>
            <a:off x="-471505" y="4446915"/>
            <a:ext cx="2704825" cy="825075"/>
          </a:xfrm>
          <a:custGeom>
            <a:avLst/>
            <a:gdLst/>
            <a:ahLst/>
            <a:cxnLst/>
            <a:rect l="l" t="t" r="r" b="b"/>
            <a:pathLst>
              <a:path w="108193" h="33003" extrusionOk="0">
                <a:moveTo>
                  <a:pt x="15" y="18522"/>
                </a:moveTo>
                <a:cubicBezTo>
                  <a:pt x="-258" y="13538"/>
                  <a:pt x="3156" y="4866"/>
                  <a:pt x="9847" y="2053"/>
                </a:cubicBezTo>
                <a:cubicBezTo>
                  <a:pt x="16538" y="-760"/>
                  <a:pt x="31765" y="-473"/>
                  <a:pt x="40163" y="1644"/>
                </a:cubicBezTo>
                <a:cubicBezTo>
                  <a:pt x="48561" y="3761"/>
                  <a:pt x="53409" y="13183"/>
                  <a:pt x="60237" y="14753"/>
                </a:cubicBezTo>
                <a:cubicBezTo>
                  <a:pt x="67065" y="16323"/>
                  <a:pt x="74644" y="11271"/>
                  <a:pt x="81131" y="11066"/>
                </a:cubicBezTo>
                <a:cubicBezTo>
                  <a:pt x="87618" y="10861"/>
                  <a:pt x="94651" y="11271"/>
                  <a:pt x="99157" y="13524"/>
                </a:cubicBezTo>
                <a:cubicBezTo>
                  <a:pt x="103664" y="15777"/>
                  <a:pt x="107965" y="21718"/>
                  <a:pt x="108170" y="24586"/>
                </a:cubicBezTo>
                <a:cubicBezTo>
                  <a:pt x="108375" y="27454"/>
                  <a:pt x="107282" y="29502"/>
                  <a:pt x="100386" y="30731"/>
                </a:cubicBezTo>
                <a:cubicBezTo>
                  <a:pt x="93490" y="31960"/>
                  <a:pt x="81609" y="31755"/>
                  <a:pt x="66792" y="31960"/>
                </a:cubicBezTo>
                <a:cubicBezTo>
                  <a:pt x="51975" y="32165"/>
                  <a:pt x="22616" y="34200"/>
                  <a:pt x="11486" y="31960"/>
                </a:cubicBezTo>
                <a:cubicBezTo>
                  <a:pt x="357" y="29720"/>
                  <a:pt x="288" y="23507"/>
                  <a:pt x="15" y="18522"/>
                </a:cubicBezTo>
                <a:close/>
              </a:path>
            </a:pathLst>
          </a:custGeom>
          <a:solidFill>
            <a:schemeClr val="dk2"/>
          </a:solidFill>
          <a:ln>
            <a:noFill/>
          </a:ln>
        </p:spPr>
      </p:sp>
      <p:sp>
        <p:nvSpPr>
          <p:cNvPr id="91" name="Google Shape;91;p15"/>
          <p:cNvSpPr/>
          <p:nvPr/>
        </p:nvSpPr>
        <p:spPr>
          <a:xfrm>
            <a:off x="7151342" y="4304828"/>
            <a:ext cx="2701925" cy="1393825"/>
          </a:xfrm>
          <a:custGeom>
            <a:avLst/>
            <a:gdLst/>
            <a:ahLst/>
            <a:cxnLst/>
            <a:rect l="l" t="t" r="r" b="b"/>
            <a:pathLst>
              <a:path w="108077" h="55753" extrusionOk="0">
                <a:moveTo>
                  <a:pt x="20367" y="54786"/>
                </a:moveTo>
                <a:cubicBezTo>
                  <a:pt x="4154" y="53030"/>
                  <a:pt x="506" y="47491"/>
                  <a:pt x="101" y="39384"/>
                </a:cubicBezTo>
                <a:cubicBezTo>
                  <a:pt x="-304" y="31278"/>
                  <a:pt x="7802" y="11687"/>
                  <a:pt x="17935" y="6147"/>
                </a:cubicBezTo>
                <a:cubicBezTo>
                  <a:pt x="28068" y="608"/>
                  <a:pt x="49145" y="7093"/>
                  <a:pt x="60899" y="6147"/>
                </a:cubicBezTo>
                <a:cubicBezTo>
                  <a:pt x="72653" y="5201"/>
                  <a:pt x="80895" y="-1418"/>
                  <a:pt x="88461" y="473"/>
                </a:cubicBezTo>
                <a:cubicBezTo>
                  <a:pt x="96027" y="2365"/>
                  <a:pt x="104809" y="9255"/>
                  <a:pt x="106295" y="17496"/>
                </a:cubicBezTo>
                <a:cubicBezTo>
                  <a:pt x="107781" y="25738"/>
                  <a:pt x="111699" y="43707"/>
                  <a:pt x="97378" y="49922"/>
                </a:cubicBezTo>
                <a:cubicBezTo>
                  <a:pt x="83057" y="56137"/>
                  <a:pt x="36580" y="56542"/>
                  <a:pt x="20367" y="54786"/>
                </a:cubicBezTo>
                <a:close/>
              </a:path>
            </a:pathLst>
          </a:custGeom>
          <a:noFill/>
          <a:ln w="38100" cap="flat" cmpd="sng">
            <a:solidFill>
              <a:schemeClr val="dk2"/>
            </a:solidFill>
            <a:prstDash val="solid"/>
            <a:round/>
            <a:headEnd type="none" w="med" len="med"/>
            <a:tailEnd type="none" w="med" len="med"/>
          </a:ln>
        </p:spPr>
      </p:sp>
      <p:sp>
        <p:nvSpPr>
          <p:cNvPr id="92" name="Google Shape;92;p15"/>
          <p:cNvSpPr/>
          <p:nvPr/>
        </p:nvSpPr>
        <p:spPr>
          <a:xfrm>
            <a:off x="7605015" y="868054"/>
            <a:ext cx="1029975" cy="613050"/>
          </a:xfrm>
          <a:custGeom>
            <a:avLst/>
            <a:gdLst/>
            <a:ahLst/>
            <a:cxnLst/>
            <a:rect l="l" t="t" r="r" b="b"/>
            <a:pathLst>
              <a:path w="41199" h="24522" extrusionOk="0">
                <a:moveTo>
                  <a:pt x="41131" y="13916"/>
                </a:moveTo>
                <a:cubicBezTo>
                  <a:pt x="41401" y="10268"/>
                  <a:pt x="34781" y="4729"/>
                  <a:pt x="28161" y="2567"/>
                </a:cubicBezTo>
                <a:cubicBezTo>
                  <a:pt x="21541" y="405"/>
                  <a:pt x="5058" y="-675"/>
                  <a:pt x="1410" y="946"/>
                </a:cubicBezTo>
                <a:cubicBezTo>
                  <a:pt x="-2238" y="2567"/>
                  <a:pt x="2085" y="8377"/>
                  <a:pt x="6273" y="12295"/>
                </a:cubicBezTo>
                <a:cubicBezTo>
                  <a:pt x="10461" y="16213"/>
                  <a:pt x="20729" y="24185"/>
                  <a:pt x="26539" y="24455"/>
                </a:cubicBezTo>
                <a:cubicBezTo>
                  <a:pt x="32349" y="24725"/>
                  <a:pt x="40861" y="17564"/>
                  <a:pt x="41131" y="13916"/>
                </a:cubicBezTo>
                <a:close/>
              </a:path>
            </a:pathLst>
          </a:custGeom>
          <a:solidFill>
            <a:schemeClr val="dk2"/>
          </a:solidFill>
          <a:ln>
            <a:noFill/>
          </a:ln>
        </p:spPr>
      </p:sp>
      <p:sp>
        <p:nvSpPr>
          <p:cNvPr id="93" name="Google Shape;93;p15"/>
          <p:cNvSpPr txBox="1">
            <a:spLocks noGrp="1"/>
          </p:cNvSpPr>
          <p:nvPr>
            <p:ph type="title"/>
          </p:nvPr>
        </p:nvSpPr>
        <p:spPr>
          <a:xfrm>
            <a:off x="713225" y="2278340"/>
            <a:ext cx="4406100" cy="1527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8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4" name="Google Shape;94;p15"/>
          <p:cNvSpPr txBox="1">
            <a:spLocks noGrp="1"/>
          </p:cNvSpPr>
          <p:nvPr>
            <p:ph type="title" idx="2" hasCustomPrompt="1"/>
          </p:nvPr>
        </p:nvSpPr>
        <p:spPr>
          <a:xfrm>
            <a:off x="713222" y="1337860"/>
            <a:ext cx="1261800" cy="1134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6000"/>
              <a:buFont typeface="Libre Franklin Black"/>
              <a:buNone/>
              <a:defRPr sz="6000" b="1">
                <a:solidFill>
                  <a:schemeClr val="accent4"/>
                </a:solidFill>
              </a:defRPr>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1"/>
        <p:cNvGrpSpPr/>
        <p:nvPr/>
      </p:nvGrpSpPr>
      <p:grpSpPr>
        <a:xfrm>
          <a:off x="0" y="0"/>
          <a:ext cx="0" cy="0"/>
          <a:chOff x="0" y="0"/>
          <a:chExt cx="0" cy="0"/>
        </a:xfrm>
      </p:grpSpPr>
      <p:sp>
        <p:nvSpPr>
          <p:cNvPr id="102" name="Google Shape;102;p17"/>
          <p:cNvSpPr/>
          <p:nvPr/>
        </p:nvSpPr>
        <p:spPr>
          <a:xfrm>
            <a:off x="7620000" y="3984374"/>
            <a:ext cx="1940450" cy="1436875"/>
          </a:xfrm>
          <a:custGeom>
            <a:avLst/>
            <a:gdLst/>
            <a:ahLst/>
            <a:cxnLst/>
            <a:rect l="l" t="t" r="r" b="b"/>
            <a:pathLst>
              <a:path w="77618" h="57475" extrusionOk="0">
                <a:moveTo>
                  <a:pt x="12970" y="53823"/>
                </a:moveTo>
                <a:cubicBezTo>
                  <a:pt x="1081" y="51661"/>
                  <a:pt x="0" y="46933"/>
                  <a:pt x="0" y="42474"/>
                </a:cubicBezTo>
                <a:cubicBezTo>
                  <a:pt x="0" y="38016"/>
                  <a:pt x="6620" y="29774"/>
                  <a:pt x="12970" y="27072"/>
                </a:cubicBezTo>
                <a:cubicBezTo>
                  <a:pt x="19320" y="24370"/>
                  <a:pt x="32561" y="30179"/>
                  <a:pt x="38100" y="26261"/>
                </a:cubicBezTo>
                <a:cubicBezTo>
                  <a:pt x="43639" y="22343"/>
                  <a:pt x="41342" y="7481"/>
                  <a:pt x="46206" y="3563"/>
                </a:cubicBezTo>
                <a:cubicBezTo>
                  <a:pt x="51070" y="-355"/>
                  <a:pt x="62419" y="-1435"/>
                  <a:pt x="67283" y="2753"/>
                </a:cubicBezTo>
                <a:cubicBezTo>
                  <a:pt x="72147" y="6941"/>
                  <a:pt x="74714" y="19911"/>
                  <a:pt x="75389" y="28693"/>
                </a:cubicBezTo>
                <a:cubicBezTo>
                  <a:pt x="76065" y="37475"/>
                  <a:pt x="81739" y="51256"/>
                  <a:pt x="71336" y="55444"/>
                </a:cubicBezTo>
                <a:cubicBezTo>
                  <a:pt x="60933" y="59632"/>
                  <a:pt x="24859" y="55985"/>
                  <a:pt x="12970" y="53823"/>
                </a:cubicBezTo>
                <a:close/>
              </a:path>
            </a:pathLst>
          </a:custGeom>
          <a:solidFill>
            <a:schemeClr val="dk2"/>
          </a:solidFill>
          <a:ln>
            <a:noFill/>
          </a:ln>
        </p:spPr>
      </p:sp>
      <p:sp>
        <p:nvSpPr>
          <p:cNvPr id="103" name="Google Shape;103;p17"/>
          <p:cNvSpPr/>
          <p:nvPr/>
        </p:nvSpPr>
        <p:spPr>
          <a:xfrm>
            <a:off x="-735274" y="-472125"/>
            <a:ext cx="2863347" cy="1405850"/>
          </a:xfrm>
          <a:custGeom>
            <a:avLst/>
            <a:gdLst/>
            <a:ahLst/>
            <a:cxnLst/>
            <a:rect l="l" t="t" r="r" b="b"/>
            <a:pathLst>
              <a:path w="135913" h="56234" extrusionOk="0">
                <a:moveTo>
                  <a:pt x="5902" y="53742"/>
                </a:moveTo>
                <a:cubicBezTo>
                  <a:pt x="11171" y="58471"/>
                  <a:pt x="27924" y="55634"/>
                  <a:pt x="35085" y="52121"/>
                </a:cubicBezTo>
                <a:cubicBezTo>
                  <a:pt x="42246" y="48608"/>
                  <a:pt x="38733" y="35909"/>
                  <a:pt x="48866" y="32666"/>
                </a:cubicBezTo>
                <a:cubicBezTo>
                  <a:pt x="58999" y="29424"/>
                  <a:pt x="82102" y="33207"/>
                  <a:pt x="95883" y="32666"/>
                </a:cubicBezTo>
                <a:cubicBezTo>
                  <a:pt x="109664" y="32126"/>
                  <a:pt x="125877" y="33071"/>
                  <a:pt x="131551" y="29423"/>
                </a:cubicBezTo>
                <a:cubicBezTo>
                  <a:pt x="137226" y="25775"/>
                  <a:pt x="138036" y="15643"/>
                  <a:pt x="129930" y="10779"/>
                </a:cubicBezTo>
                <a:cubicBezTo>
                  <a:pt x="121824" y="5915"/>
                  <a:pt x="97099" y="1186"/>
                  <a:pt x="82913" y="240"/>
                </a:cubicBezTo>
                <a:cubicBezTo>
                  <a:pt x="68727" y="-706"/>
                  <a:pt x="58053" y="1186"/>
                  <a:pt x="44813" y="5104"/>
                </a:cubicBezTo>
                <a:cubicBezTo>
                  <a:pt x="31573" y="9022"/>
                  <a:pt x="9956" y="15643"/>
                  <a:pt x="3471" y="23749"/>
                </a:cubicBezTo>
                <a:cubicBezTo>
                  <a:pt x="-3014" y="31855"/>
                  <a:pt x="633" y="49013"/>
                  <a:pt x="5902" y="53742"/>
                </a:cubicBezTo>
                <a:close/>
              </a:path>
            </a:pathLst>
          </a:custGeom>
          <a:noFill/>
          <a:ln w="38100" cap="flat" cmpd="sng">
            <a:solidFill>
              <a:schemeClr val="dk2"/>
            </a:solidFill>
            <a:prstDash val="solid"/>
            <a:round/>
            <a:headEnd type="none" w="med" len="med"/>
            <a:tailEnd type="none" w="med" len="med"/>
          </a:ln>
        </p:spPr>
      </p:sp>
      <p:sp>
        <p:nvSpPr>
          <p:cNvPr id="104" name="Google Shape;104;p17"/>
          <p:cNvSpPr txBox="1">
            <a:spLocks noGrp="1"/>
          </p:cNvSpPr>
          <p:nvPr>
            <p:ph type="title"/>
          </p:nvPr>
        </p:nvSpPr>
        <p:spPr>
          <a:xfrm>
            <a:off x="720000" y="474850"/>
            <a:ext cx="7704000" cy="114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05"/>
        <p:cNvGrpSpPr/>
        <p:nvPr/>
      </p:nvGrpSpPr>
      <p:grpSpPr>
        <a:xfrm>
          <a:off x="0" y="0"/>
          <a:ext cx="0" cy="0"/>
          <a:chOff x="0" y="0"/>
          <a:chExt cx="0" cy="0"/>
        </a:xfrm>
      </p:grpSpPr>
      <p:sp>
        <p:nvSpPr>
          <p:cNvPr id="106" name="Google Shape;106;p18"/>
          <p:cNvSpPr/>
          <p:nvPr/>
        </p:nvSpPr>
        <p:spPr>
          <a:xfrm>
            <a:off x="7622752" y="-332499"/>
            <a:ext cx="2289625" cy="2220500"/>
          </a:xfrm>
          <a:custGeom>
            <a:avLst/>
            <a:gdLst/>
            <a:ahLst/>
            <a:cxnLst/>
            <a:rect l="l" t="t" r="r" b="b"/>
            <a:pathLst>
              <a:path w="91585" h="88820" extrusionOk="0">
                <a:moveTo>
                  <a:pt x="8807" y="1140"/>
                </a:moveTo>
                <a:cubicBezTo>
                  <a:pt x="-3488" y="4518"/>
                  <a:pt x="-109" y="25459"/>
                  <a:pt x="3133" y="32755"/>
                </a:cubicBezTo>
                <a:cubicBezTo>
                  <a:pt x="6376" y="40051"/>
                  <a:pt x="22723" y="36944"/>
                  <a:pt x="28262" y="44915"/>
                </a:cubicBezTo>
                <a:cubicBezTo>
                  <a:pt x="33801" y="52886"/>
                  <a:pt x="30695" y="73558"/>
                  <a:pt x="36369" y="80583"/>
                </a:cubicBezTo>
                <a:cubicBezTo>
                  <a:pt x="42044" y="87609"/>
                  <a:pt x="53257" y="90986"/>
                  <a:pt x="62309" y="87068"/>
                </a:cubicBezTo>
                <a:cubicBezTo>
                  <a:pt x="71361" y="83150"/>
                  <a:pt x="88249" y="69504"/>
                  <a:pt x="90681" y="57074"/>
                </a:cubicBezTo>
                <a:cubicBezTo>
                  <a:pt x="93113" y="44644"/>
                  <a:pt x="90547" y="21811"/>
                  <a:pt x="76901" y="12489"/>
                </a:cubicBezTo>
                <a:cubicBezTo>
                  <a:pt x="63255" y="3167"/>
                  <a:pt x="21102" y="-2238"/>
                  <a:pt x="8807" y="1140"/>
                </a:cubicBezTo>
                <a:close/>
              </a:path>
            </a:pathLst>
          </a:custGeom>
          <a:solidFill>
            <a:schemeClr val="dk2"/>
          </a:solidFill>
          <a:ln>
            <a:noFill/>
          </a:ln>
        </p:spPr>
      </p:sp>
      <p:sp>
        <p:nvSpPr>
          <p:cNvPr id="107" name="Google Shape;107;p18"/>
          <p:cNvSpPr/>
          <p:nvPr/>
        </p:nvSpPr>
        <p:spPr>
          <a:xfrm>
            <a:off x="-731302" y="2550019"/>
            <a:ext cx="1562675" cy="3151375"/>
          </a:xfrm>
          <a:custGeom>
            <a:avLst/>
            <a:gdLst/>
            <a:ahLst/>
            <a:cxnLst/>
            <a:rect l="l" t="t" r="r" b="b"/>
            <a:pathLst>
              <a:path w="62507" h="126055" extrusionOk="0">
                <a:moveTo>
                  <a:pt x="51139" y="122546"/>
                </a:moveTo>
                <a:cubicBezTo>
                  <a:pt x="59651" y="119574"/>
                  <a:pt x="62083" y="109981"/>
                  <a:pt x="62488" y="103901"/>
                </a:cubicBezTo>
                <a:cubicBezTo>
                  <a:pt x="62893" y="97821"/>
                  <a:pt x="56679" y="92552"/>
                  <a:pt x="53571" y="86067"/>
                </a:cubicBezTo>
                <a:cubicBezTo>
                  <a:pt x="50464" y="79582"/>
                  <a:pt x="45059" y="74042"/>
                  <a:pt x="43843" y="64990"/>
                </a:cubicBezTo>
                <a:cubicBezTo>
                  <a:pt x="42627" y="55938"/>
                  <a:pt x="46140" y="40941"/>
                  <a:pt x="46275" y="31754"/>
                </a:cubicBezTo>
                <a:cubicBezTo>
                  <a:pt x="46410" y="22567"/>
                  <a:pt x="46681" y="15001"/>
                  <a:pt x="44654" y="9867"/>
                </a:cubicBezTo>
                <a:cubicBezTo>
                  <a:pt x="42628" y="4733"/>
                  <a:pt x="39926" y="1896"/>
                  <a:pt x="34116" y="950"/>
                </a:cubicBezTo>
                <a:cubicBezTo>
                  <a:pt x="28307" y="4"/>
                  <a:pt x="15472" y="-1617"/>
                  <a:pt x="9797" y="4193"/>
                </a:cubicBezTo>
                <a:cubicBezTo>
                  <a:pt x="4123" y="10003"/>
                  <a:pt x="745" y="23378"/>
                  <a:pt x="69" y="35808"/>
                </a:cubicBezTo>
                <a:cubicBezTo>
                  <a:pt x="-607" y="48238"/>
                  <a:pt x="3852" y="64450"/>
                  <a:pt x="5743" y="78771"/>
                </a:cubicBezTo>
                <a:cubicBezTo>
                  <a:pt x="7635" y="93092"/>
                  <a:pt x="3852" y="114439"/>
                  <a:pt x="11418" y="121735"/>
                </a:cubicBezTo>
                <a:cubicBezTo>
                  <a:pt x="18984" y="129031"/>
                  <a:pt x="42627" y="125518"/>
                  <a:pt x="51139" y="122546"/>
                </a:cubicBezTo>
                <a:close/>
              </a:path>
            </a:pathLst>
          </a:custGeom>
          <a:noFill/>
          <a:ln w="38100" cap="flat" cmpd="sng">
            <a:solidFill>
              <a:schemeClr val="dk2"/>
            </a:solidFill>
            <a:prstDash val="solid"/>
            <a:round/>
            <a:headEnd type="none" w="med" len="med"/>
            <a:tailEnd type="none" w="med" len="med"/>
          </a:ln>
        </p:spPr>
      </p:sp>
      <p:sp>
        <p:nvSpPr>
          <p:cNvPr id="108" name="Google Shape;108;p18"/>
          <p:cNvSpPr txBox="1">
            <a:spLocks noGrp="1"/>
          </p:cNvSpPr>
          <p:nvPr>
            <p:ph type="title"/>
          </p:nvPr>
        </p:nvSpPr>
        <p:spPr>
          <a:xfrm>
            <a:off x="720000" y="474850"/>
            <a:ext cx="77040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_2_1">
    <p:spTree>
      <p:nvGrpSpPr>
        <p:cNvPr id="1" name="Shape 109"/>
        <p:cNvGrpSpPr/>
        <p:nvPr/>
      </p:nvGrpSpPr>
      <p:grpSpPr>
        <a:xfrm>
          <a:off x="0" y="0"/>
          <a:ext cx="0" cy="0"/>
          <a:chOff x="0" y="0"/>
          <a:chExt cx="0" cy="0"/>
        </a:xfrm>
      </p:grpSpPr>
      <p:sp>
        <p:nvSpPr>
          <p:cNvPr id="110" name="Google Shape;110;p19"/>
          <p:cNvSpPr/>
          <p:nvPr/>
        </p:nvSpPr>
        <p:spPr>
          <a:xfrm>
            <a:off x="7844839" y="3069703"/>
            <a:ext cx="1606775" cy="2169200"/>
          </a:xfrm>
          <a:custGeom>
            <a:avLst/>
            <a:gdLst/>
            <a:ahLst/>
            <a:cxnLst/>
            <a:rect l="l" t="t" r="r" b="b"/>
            <a:pathLst>
              <a:path w="64271" h="86768" extrusionOk="0">
                <a:moveTo>
                  <a:pt x="6574" y="85738"/>
                </a:moveTo>
                <a:cubicBezTo>
                  <a:pt x="-595" y="83826"/>
                  <a:pt x="-664" y="78022"/>
                  <a:pt x="838" y="74267"/>
                </a:cubicBezTo>
                <a:cubicBezTo>
                  <a:pt x="2340" y="70512"/>
                  <a:pt x="9783" y="65664"/>
                  <a:pt x="15587" y="63206"/>
                </a:cubicBezTo>
                <a:cubicBezTo>
                  <a:pt x="21391" y="60748"/>
                  <a:pt x="31633" y="62864"/>
                  <a:pt x="35661" y="59518"/>
                </a:cubicBezTo>
                <a:cubicBezTo>
                  <a:pt x="39690" y="56172"/>
                  <a:pt x="39963" y="50027"/>
                  <a:pt x="39758" y="43131"/>
                </a:cubicBezTo>
                <a:cubicBezTo>
                  <a:pt x="39553" y="36235"/>
                  <a:pt x="34227" y="24969"/>
                  <a:pt x="34432" y="18141"/>
                </a:cubicBezTo>
                <a:cubicBezTo>
                  <a:pt x="34637" y="11313"/>
                  <a:pt x="37368" y="4349"/>
                  <a:pt x="40987" y="2164"/>
                </a:cubicBezTo>
                <a:cubicBezTo>
                  <a:pt x="44606" y="-21"/>
                  <a:pt x="52390" y="-2275"/>
                  <a:pt x="56145" y="5031"/>
                </a:cubicBezTo>
                <a:cubicBezTo>
                  <a:pt x="59900" y="12337"/>
                  <a:pt x="62631" y="33162"/>
                  <a:pt x="63519" y="45999"/>
                </a:cubicBezTo>
                <a:cubicBezTo>
                  <a:pt x="64407" y="58836"/>
                  <a:pt x="64749" y="75428"/>
                  <a:pt x="61471" y="82051"/>
                </a:cubicBezTo>
                <a:cubicBezTo>
                  <a:pt x="58194" y="88674"/>
                  <a:pt x="53004" y="85124"/>
                  <a:pt x="43854" y="85738"/>
                </a:cubicBezTo>
                <a:cubicBezTo>
                  <a:pt x="34705" y="86353"/>
                  <a:pt x="13743" y="87650"/>
                  <a:pt x="6574" y="85738"/>
                </a:cubicBezTo>
                <a:close/>
              </a:path>
            </a:pathLst>
          </a:custGeom>
          <a:solidFill>
            <a:schemeClr val="dk2"/>
          </a:solidFill>
          <a:ln>
            <a:noFill/>
          </a:ln>
        </p:spPr>
      </p:sp>
      <p:sp>
        <p:nvSpPr>
          <p:cNvPr id="111" name="Google Shape;111;p19"/>
          <p:cNvSpPr/>
          <p:nvPr/>
        </p:nvSpPr>
        <p:spPr>
          <a:xfrm>
            <a:off x="-361277" y="-262230"/>
            <a:ext cx="1529675" cy="1268925"/>
          </a:xfrm>
          <a:custGeom>
            <a:avLst/>
            <a:gdLst/>
            <a:ahLst/>
            <a:cxnLst/>
            <a:rect l="l" t="t" r="r" b="b"/>
            <a:pathLst>
              <a:path w="61187" h="50757" extrusionOk="0">
                <a:moveTo>
                  <a:pt x="6667" y="42034"/>
                </a:moveTo>
                <a:cubicBezTo>
                  <a:pt x="9535" y="49954"/>
                  <a:pt x="14929" y="50159"/>
                  <a:pt x="18548" y="50637"/>
                </a:cubicBezTo>
                <a:cubicBezTo>
                  <a:pt x="22167" y="51115"/>
                  <a:pt x="25444" y="49340"/>
                  <a:pt x="28380" y="44902"/>
                </a:cubicBezTo>
                <a:cubicBezTo>
                  <a:pt x="31316" y="40464"/>
                  <a:pt x="31999" y="27968"/>
                  <a:pt x="36164" y="24008"/>
                </a:cubicBezTo>
                <a:cubicBezTo>
                  <a:pt x="40329" y="20048"/>
                  <a:pt x="49273" y="23326"/>
                  <a:pt x="53370" y="21141"/>
                </a:cubicBezTo>
                <a:cubicBezTo>
                  <a:pt x="57467" y="18956"/>
                  <a:pt x="60131" y="13562"/>
                  <a:pt x="60745" y="10899"/>
                </a:cubicBezTo>
                <a:cubicBezTo>
                  <a:pt x="61360" y="8236"/>
                  <a:pt x="61973" y="6460"/>
                  <a:pt x="57057" y="5163"/>
                </a:cubicBezTo>
                <a:cubicBezTo>
                  <a:pt x="52141" y="3866"/>
                  <a:pt x="40534" y="3456"/>
                  <a:pt x="31248" y="3115"/>
                </a:cubicBezTo>
                <a:cubicBezTo>
                  <a:pt x="21962" y="2774"/>
                  <a:pt x="5438" y="-3371"/>
                  <a:pt x="1341" y="3115"/>
                </a:cubicBezTo>
                <a:cubicBezTo>
                  <a:pt x="-2756" y="9602"/>
                  <a:pt x="3799" y="34114"/>
                  <a:pt x="6667" y="42034"/>
                </a:cubicBezTo>
                <a:close/>
              </a:path>
            </a:pathLst>
          </a:custGeom>
          <a:noFill/>
          <a:ln w="38100" cap="flat" cmpd="sng">
            <a:solidFill>
              <a:schemeClr val="dk2"/>
            </a:solidFill>
            <a:prstDash val="solid"/>
            <a:round/>
            <a:headEnd type="none" w="med" len="med"/>
            <a:tailEnd type="none" w="med" len="med"/>
          </a:ln>
        </p:spPr>
      </p:sp>
      <p:sp>
        <p:nvSpPr>
          <p:cNvPr id="112" name="Google Shape;112;p19"/>
          <p:cNvSpPr txBox="1">
            <a:spLocks noGrp="1"/>
          </p:cNvSpPr>
          <p:nvPr>
            <p:ph type="title"/>
          </p:nvPr>
        </p:nvSpPr>
        <p:spPr>
          <a:xfrm>
            <a:off x="713225" y="474850"/>
            <a:ext cx="77175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9"/>
          <p:cNvSpPr txBox="1">
            <a:spLocks noGrp="1"/>
          </p:cNvSpPr>
          <p:nvPr>
            <p:ph type="subTitle" idx="1"/>
          </p:nvPr>
        </p:nvSpPr>
        <p:spPr>
          <a:xfrm>
            <a:off x="3417898" y="1773875"/>
            <a:ext cx="2308200" cy="2394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4" name="Google Shape;114;p19"/>
          <p:cNvSpPr txBox="1">
            <a:spLocks noGrp="1"/>
          </p:cNvSpPr>
          <p:nvPr>
            <p:ph type="subTitle" idx="2"/>
          </p:nvPr>
        </p:nvSpPr>
        <p:spPr>
          <a:xfrm>
            <a:off x="6061922" y="1774050"/>
            <a:ext cx="2307600" cy="239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5" name="Google Shape;115;p19"/>
          <p:cNvSpPr txBox="1">
            <a:spLocks noGrp="1"/>
          </p:cNvSpPr>
          <p:nvPr>
            <p:ph type="subTitle" idx="3"/>
          </p:nvPr>
        </p:nvSpPr>
        <p:spPr>
          <a:xfrm>
            <a:off x="774475" y="1773875"/>
            <a:ext cx="2307600" cy="2394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6"/>
        <p:cNvGrpSpPr/>
        <p:nvPr/>
      </p:nvGrpSpPr>
      <p:grpSpPr>
        <a:xfrm>
          <a:off x="0" y="0"/>
          <a:ext cx="0" cy="0"/>
          <a:chOff x="0" y="0"/>
          <a:chExt cx="0" cy="0"/>
        </a:xfrm>
      </p:grpSpPr>
      <p:sp>
        <p:nvSpPr>
          <p:cNvPr id="117" name="Google Shape;117;p20"/>
          <p:cNvSpPr/>
          <p:nvPr/>
        </p:nvSpPr>
        <p:spPr>
          <a:xfrm>
            <a:off x="6611765" y="4321816"/>
            <a:ext cx="2957350" cy="942800"/>
          </a:xfrm>
          <a:custGeom>
            <a:avLst/>
            <a:gdLst/>
            <a:ahLst/>
            <a:cxnLst/>
            <a:rect l="l" t="t" r="r" b="b"/>
            <a:pathLst>
              <a:path w="118294" h="37712" extrusionOk="0">
                <a:moveTo>
                  <a:pt x="10203" y="36854"/>
                </a:moveTo>
                <a:cubicBezTo>
                  <a:pt x="2081" y="35008"/>
                  <a:pt x="-207" y="30061"/>
                  <a:pt x="14" y="25867"/>
                </a:cubicBezTo>
                <a:cubicBezTo>
                  <a:pt x="236" y="21673"/>
                  <a:pt x="2672" y="13684"/>
                  <a:pt x="11532" y="11690"/>
                </a:cubicBezTo>
                <a:cubicBezTo>
                  <a:pt x="20393" y="9697"/>
                  <a:pt x="41806" y="14349"/>
                  <a:pt x="53177" y="13906"/>
                </a:cubicBezTo>
                <a:cubicBezTo>
                  <a:pt x="64548" y="13463"/>
                  <a:pt x="72744" y="11247"/>
                  <a:pt x="79758" y="9032"/>
                </a:cubicBezTo>
                <a:cubicBezTo>
                  <a:pt x="86773" y="6817"/>
                  <a:pt x="89800" y="1501"/>
                  <a:pt x="95264" y="615"/>
                </a:cubicBezTo>
                <a:cubicBezTo>
                  <a:pt x="100728" y="-271"/>
                  <a:pt x="108776" y="-862"/>
                  <a:pt x="112542" y="3716"/>
                </a:cubicBezTo>
                <a:cubicBezTo>
                  <a:pt x="116308" y="8294"/>
                  <a:pt x="119483" y="22692"/>
                  <a:pt x="117858" y="28082"/>
                </a:cubicBezTo>
                <a:cubicBezTo>
                  <a:pt x="116234" y="33472"/>
                  <a:pt x="107816" y="34654"/>
                  <a:pt x="102795" y="36057"/>
                </a:cubicBezTo>
                <a:cubicBezTo>
                  <a:pt x="97774" y="37460"/>
                  <a:pt x="96740" y="36352"/>
                  <a:pt x="87732" y="36500"/>
                </a:cubicBezTo>
                <a:cubicBezTo>
                  <a:pt x="78724" y="36648"/>
                  <a:pt x="61668" y="36884"/>
                  <a:pt x="48746" y="36943"/>
                </a:cubicBezTo>
                <a:cubicBezTo>
                  <a:pt x="35825" y="37002"/>
                  <a:pt x="18325" y="38700"/>
                  <a:pt x="10203" y="36854"/>
                </a:cubicBezTo>
                <a:close/>
              </a:path>
            </a:pathLst>
          </a:custGeom>
          <a:solidFill>
            <a:schemeClr val="dk2"/>
          </a:solidFill>
          <a:ln>
            <a:noFill/>
          </a:ln>
        </p:spPr>
      </p:sp>
      <p:sp>
        <p:nvSpPr>
          <p:cNvPr id="118" name="Google Shape;118;p20"/>
          <p:cNvSpPr/>
          <p:nvPr/>
        </p:nvSpPr>
        <p:spPr>
          <a:xfrm>
            <a:off x="-323724" y="-138940"/>
            <a:ext cx="1910175" cy="1819950"/>
          </a:xfrm>
          <a:custGeom>
            <a:avLst/>
            <a:gdLst/>
            <a:ahLst/>
            <a:cxnLst/>
            <a:rect l="l" t="t" r="r" b="b"/>
            <a:pathLst>
              <a:path w="76407" h="72798" extrusionOk="0">
                <a:moveTo>
                  <a:pt x="543" y="53315"/>
                </a:moveTo>
                <a:cubicBezTo>
                  <a:pt x="1503" y="59414"/>
                  <a:pt x="2685" y="65794"/>
                  <a:pt x="6303" y="68644"/>
                </a:cubicBezTo>
                <a:cubicBezTo>
                  <a:pt x="9921" y="71494"/>
                  <a:pt x="18339" y="75378"/>
                  <a:pt x="22252" y="70416"/>
                </a:cubicBezTo>
                <a:cubicBezTo>
                  <a:pt x="26165" y="65454"/>
                  <a:pt x="26091" y="44411"/>
                  <a:pt x="29783" y="38873"/>
                </a:cubicBezTo>
                <a:cubicBezTo>
                  <a:pt x="33475" y="33335"/>
                  <a:pt x="41007" y="40113"/>
                  <a:pt x="44403" y="37189"/>
                </a:cubicBezTo>
                <a:cubicBezTo>
                  <a:pt x="47800" y="34265"/>
                  <a:pt x="45510" y="24563"/>
                  <a:pt x="50162" y="21329"/>
                </a:cubicBezTo>
                <a:cubicBezTo>
                  <a:pt x="54814" y="18095"/>
                  <a:pt x="68400" y="21004"/>
                  <a:pt x="72313" y="17785"/>
                </a:cubicBezTo>
                <a:cubicBezTo>
                  <a:pt x="76227" y="14566"/>
                  <a:pt x="78516" y="4938"/>
                  <a:pt x="73643" y="2014"/>
                </a:cubicBezTo>
                <a:cubicBezTo>
                  <a:pt x="68770" y="-910"/>
                  <a:pt x="51862" y="405"/>
                  <a:pt x="43075" y="242"/>
                </a:cubicBezTo>
                <a:cubicBezTo>
                  <a:pt x="34288" y="79"/>
                  <a:pt x="27569" y="-498"/>
                  <a:pt x="20923" y="1038"/>
                </a:cubicBezTo>
                <a:cubicBezTo>
                  <a:pt x="14278" y="2574"/>
                  <a:pt x="6599" y="4287"/>
                  <a:pt x="3202" y="9456"/>
                </a:cubicBezTo>
                <a:cubicBezTo>
                  <a:pt x="-195" y="14625"/>
                  <a:pt x="986" y="24740"/>
                  <a:pt x="543" y="32050"/>
                </a:cubicBezTo>
                <a:cubicBezTo>
                  <a:pt x="100" y="39360"/>
                  <a:pt x="-417" y="47216"/>
                  <a:pt x="543" y="53315"/>
                </a:cubicBezTo>
                <a:close/>
              </a:path>
            </a:pathLst>
          </a:custGeom>
          <a:solidFill>
            <a:schemeClr val="dk2"/>
          </a:solidFill>
          <a:ln>
            <a:noFill/>
          </a:ln>
        </p:spPr>
      </p:sp>
      <p:sp>
        <p:nvSpPr>
          <p:cNvPr id="119" name="Google Shape;119;p20"/>
          <p:cNvSpPr/>
          <p:nvPr/>
        </p:nvSpPr>
        <p:spPr>
          <a:xfrm>
            <a:off x="7983766" y="-124867"/>
            <a:ext cx="1526925" cy="1251975"/>
          </a:xfrm>
          <a:custGeom>
            <a:avLst/>
            <a:gdLst/>
            <a:ahLst/>
            <a:cxnLst/>
            <a:rect l="l" t="t" r="r" b="b"/>
            <a:pathLst>
              <a:path w="61077" h="50079" extrusionOk="0">
                <a:moveTo>
                  <a:pt x="2284" y="2160"/>
                </a:moveTo>
                <a:cubicBezTo>
                  <a:pt x="-1482" y="4597"/>
                  <a:pt x="69" y="12423"/>
                  <a:pt x="3170" y="15007"/>
                </a:cubicBezTo>
                <a:cubicBezTo>
                  <a:pt x="6271" y="17591"/>
                  <a:pt x="16461" y="15524"/>
                  <a:pt x="20891" y="17665"/>
                </a:cubicBezTo>
                <a:cubicBezTo>
                  <a:pt x="25321" y="19806"/>
                  <a:pt x="27758" y="23129"/>
                  <a:pt x="29751" y="27855"/>
                </a:cubicBezTo>
                <a:cubicBezTo>
                  <a:pt x="31745" y="32581"/>
                  <a:pt x="30858" y="42327"/>
                  <a:pt x="32852" y="46019"/>
                </a:cubicBezTo>
                <a:cubicBezTo>
                  <a:pt x="34846" y="49711"/>
                  <a:pt x="37578" y="50154"/>
                  <a:pt x="41713" y="50006"/>
                </a:cubicBezTo>
                <a:cubicBezTo>
                  <a:pt x="45848" y="49858"/>
                  <a:pt x="54487" y="49489"/>
                  <a:pt x="57662" y="45133"/>
                </a:cubicBezTo>
                <a:cubicBezTo>
                  <a:pt x="60837" y="40777"/>
                  <a:pt x="61354" y="30956"/>
                  <a:pt x="60763" y="23868"/>
                </a:cubicBezTo>
                <a:cubicBezTo>
                  <a:pt x="60172" y="16780"/>
                  <a:pt x="59951" y="6516"/>
                  <a:pt x="54118" y="2603"/>
                </a:cubicBezTo>
                <a:cubicBezTo>
                  <a:pt x="48285" y="-1310"/>
                  <a:pt x="34403" y="462"/>
                  <a:pt x="25764" y="388"/>
                </a:cubicBezTo>
                <a:cubicBezTo>
                  <a:pt x="17125" y="314"/>
                  <a:pt x="6050" y="-276"/>
                  <a:pt x="2284" y="2160"/>
                </a:cubicBezTo>
                <a:close/>
              </a:path>
            </a:pathLst>
          </a:custGeom>
          <a:noFill/>
          <a:ln w="38100" cap="flat" cmpd="sng">
            <a:solidFill>
              <a:schemeClr val="dk2"/>
            </a:solidFill>
            <a:prstDash val="solid"/>
            <a:round/>
            <a:headEnd type="none" w="med" len="med"/>
            <a:tailEnd type="none" w="med" len="med"/>
          </a:ln>
        </p:spPr>
      </p:sp>
      <p:sp>
        <p:nvSpPr>
          <p:cNvPr id="120" name="Google Shape;120;p20"/>
          <p:cNvSpPr txBox="1">
            <a:spLocks noGrp="1"/>
          </p:cNvSpPr>
          <p:nvPr>
            <p:ph type="subTitle" idx="1"/>
          </p:nvPr>
        </p:nvSpPr>
        <p:spPr>
          <a:xfrm>
            <a:off x="4300075" y="2082625"/>
            <a:ext cx="4058700" cy="2129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1" name="Google Shape;121;p20"/>
          <p:cNvSpPr txBox="1">
            <a:spLocks noGrp="1"/>
          </p:cNvSpPr>
          <p:nvPr>
            <p:ph type="title"/>
          </p:nvPr>
        </p:nvSpPr>
        <p:spPr>
          <a:xfrm>
            <a:off x="4300075" y="931175"/>
            <a:ext cx="4058700" cy="12498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521494" y="1991609"/>
            <a:ext cx="1955006" cy="1955006"/>
          </a:xfrm>
          <a:custGeom>
            <a:avLst/>
            <a:gdLst>
              <a:gd name="connsiteX0" fmla="*/ 0 w 2606675"/>
              <a:gd name="connsiteY0" fmla="*/ 0 h 2606675"/>
              <a:gd name="connsiteX1" fmla="*/ 2606675 w 2606675"/>
              <a:gd name="connsiteY1" fmla="*/ 0 h 2606675"/>
              <a:gd name="connsiteX2" fmla="*/ 2606675 w 2606675"/>
              <a:gd name="connsiteY2" fmla="*/ 2606675 h 2606675"/>
              <a:gd name="connsiteX3" fmla="*/ 0 w 2606675"/>
              <a:gd name="connsiteY3" fmla="*/ 2606675 h 2606675"/>
            </a:gdLst>
            <a:ahLst/>
            <a:cxnLst>
              <a:cxn ang="0">
                <a:pos x="connsiteX0" y="connsiteY0"/>
              </a:cxn>
              <a:cxn ang="0">
                <a:pos x="connsiteX1" y="connsiteY1"/>
              </a:cxn>
              <a:cxn ang="0">
                <a:pos x="connsiteX2" y="connsiteY2"/>
              </a:cxn>
              <a:cxn ang="0">
                <a:pos x="connsiteX3" y="connsiteY3"/>
              </a:cxn>
            </a:cxnLst>
            <a:rect l="l" t="t" r="r" b="b"/>
            <a:pathLst>
              <a:path w="2606675" h="2606675">
                <a:moveTo>
                  <a:pt x="0" y="0"/>
                </a:moveTo>
                <a:lnTo>
                  <a:pt x="2606675" y="0"/>
                </a:lnTo>
                <a:lnTo>
                  <a:pt x="2606675" y="2606675"/>
                </a:lnTo>
                <a:lnTo>
                  <a:pt x="0" y="2606675"/>
                </a:lnTo>
                <a:close/>
              </a:path>
            </a:pathLst>
          </a:custGeom>
        </p:spPr>
        <p:txBody>
          <a:bodyPr wrap="square">
            <a:noAutofit/>
          </a:bodyPr>
          <a:lstStyle/>
          <a:p>
            <a:endParaRPr lang="en-IN" dirty="0"/>
          </a:p>
        </p:txBody>
      </p:sp>
      <p:sp>
        <p:nvSpPr>
          <p:cNvPr id="18" name="Picture Placeholder 17"/>
          <p:cNvSpPr>
            <a:spLocks noGrp="1"/>
          </p:cNvSpPr>
          <p:nvPr>
            <p:ph type="pic" sz="quarter" idx="11"/>
          </p:nvPr>
        </p:nvSpPr>
        <p:spPr>
          <a:xfrm>
            <a:off x="2570163" y="1991609"/>
            <a:ext cx="1955006" cy="1955006"/>
          </a:xfrm>
          <a:custGeom>
            <a:avLst/>
            <a:gdLst>
              <a:gd name="connsiteX0" fmla="*/ 0 w 2606675"/>
              <a:gd name="connsiteY0" fmla="*/ 0 h 2606675"/>
              <a:gd name="connsiteX1" fmla="*/ 2606675 w 2606675"/>
              <a:gd name="connsiteY1" fmla="*/ 0 h 2606675"/>
              <a:gd name="connsiteX2" fmla="*/ 2606675 w 2606675"/>
              <a:gd name="connsiteY2" fmla="*/ 2606675 h 2606675"/>
              <a:gd name="connsiteX3" fmla="*/ 0 w 2606675"/>
              <a:gd name="connsiteY3" fmla="*/ 2606675 h 2606675"/>
            </a:gdLst>
            <a:ahLst/>
            <a:cxnLst>
              <a:cxn ang="0">
                <a:pos x="connsiteX0" y="connsiteY0"/>
              </a:cxn>
              <a:cxn ang="0">
                <a:pos x="connsiteX1" y="connsiteY1"/>
              </a:cxn>
              <a:cxn ang="0">
                <a:pos x="connsiteX2" y="connsiteY2"/>
              </a:cxn>
              <a:cxn ang="0">
                <a:pos x="connsiteX3" y="connsiteY3"/>
              </a:cxn>
            </a:cxnLst>
            <a:rect l="l" t="t" r="r" b="b"/>
            <a:pathLst>
              <a:path w="2606675" h="2606675">
                <a:moveTo>
                  <a:pt x="0" y="0"/>
                </a:moveTo>
                <a:lnTo>
                  <a:pt x="2606675" y="0"/>
                </a:lnTo>
                <a:lnTo>
                  <a:pt x="2606675" y="2606675"/>
                </a:lnTo>
                <a:lnTo>
                  <a:pt x="0" y="2606675"/>
                </a:lnTo>
                <a:close/>
              </a:path>
            </a:pathLst>
          </a:custGeom>
        </p:spPr>
        <p:txBody>
          <a:bodyPr wrap="square">
            <a:noAutofit/>
          </a:bodyPr>
          <a:lstStyle/>
          <a:p>
            <a:endParaRPr lang="en-IN" dirty="0"/>
          </a:p>
        </p:txBody>
      </p:sp>
      <p:sp>
        <p:nvSpPr>
          <p:cNvPr id="19" name="Picture Placeholder 18"/>
          <p:cNvSpPr>
            <a:spLocks noGrp="1"/>
          </p:cNvSpPr>
          <p:nvPr>
            <p:ph type="pic" sz="quarter" idx="12"/>
          </p:nvPr>
        </p:nvSpPr>
        <p:spPr>
          <a:xfrm>
            <a:off x="4618832" y="1991609"/>
            <a:ext cx="1955006" cy="1955006"/>
          </a:xfrm>
          <a:custGeom>
            <a:avLst/>
            <a:gdLst>
              <a:gd name="connsiteX0" fmla="*/ 0 w 2606675"/>
              <a:gd name="connsiteY0" fmla="*/ 0 h 2606675"/>
              <a:gd name="connsiteX1" fmla="*/ 2606675 w 2606675"/>
              <a:gd name="connsiteY1" fmla="*/ 0 h 2606675"/>
              <a:gd name="connsiteX2" fmla="*/ 2606675 w 2606675"/>
              <a:gd name="connsiteY2" fmla="*/ 2606675 h 2606675"/>
              <a:gd name="connsiteX3" fmla="*/ 0 w 2606675"/>
              <a:gd name="connsiteY3" fmla="*/ 2606675 h 2606675"/>
            </a:gdLst>
            <a:ahLst/>
            <a:cxnLst>
              <a:cxn ang="0">
                <a:pos x="connsiteX0" y="connsiteY0"/>
              </a:cxn>
              <a:cxn ang="0">
                <a:pos x="connsiteX1" y="connsiteY1"/>
              </a:cxn>
              <a:cxn ang="0">
                <a:pos x="connsiteX2" y="connsiteY2"/>
              </a:cxn>
              <a:cxn ang="0">
                <a:pos x="connsiteX3" y="connsiteY3"/>
              </a:cxn>
            </a:cxnLst>
            <a:rect l="l" t="t" r="r" b="b"/>
            <a:pathLst>
              <a:path w="2606675" h="2606675">
                <a:moveTo>
                  <a:pt x="0" y="0"/>
                </a:moveTo>
                <a:lnTo>
                  <a:pt x="2606675" y="0"/>
                </a:lnTo>
                <a:lnTo>
                  <a:pt x="2606675" y="2606675"/>
                </a:lnTo>
                <a:lnTo>
                  <a:pt x="0" y="2606675"/>
                </a:lnTo>
                <a:close/>
              </a:path>
            </a:pathLst>
          </a:custGeom>
        </p:spPr>
        <p:txBody>
          <a:bodyPr wrap="square">
            <a:noAutofit/>
          </a:bodyPr>
          <a:lstStyle/>
          <a:p>
            <a:endParaRPr lang="en-IN"/>
          </a:p>
        </p:txBody>
      </p:sp>
      <p:sp>
        <p:nvSpPr>
          <p:cNvPr id="20" name="Picture Placeholder 19"/>
          <p:cNvSpPr>
            <a:spLocks noGrp="1"/>
          </p:cNvSpPr>
          <p:nvPr>
            <p:ph type="pic" sz="quarter" idx="13"/>
          </p:nvPr>
        </p:nvSpPr>
        <p:spPr>
          <a:xfrm>
            <a:off x="6667501" y="1991609"/>
            <a:ext cx="1955006" cy="1955006"/>
          </a:xfrm>
          <a:custGeom>
            <a:avLst/>
            <a:gdLst>
              <a:gd name="connsiteX0" fmla="*/ 0 w 2606675"/>
              <a:gd name="connsiteY0" fmla="*/ 0 h 2606675"/>
              <a:gd name="connsiteX1" fmla="*/ 2606675 w 2606675"/>
              <a:gd name="connsiteY1" fmla="*/ 0 h 2606675"/>
              <a:gd name="connsiteX2" fmla="*/ 2606675 w 2606675"/>
              <a:gd name="connsiteY2" fmla="*/ 2606675 h 2606675"/>
              <a:gd name="connsiteX3" fmla="*/ 0 w 2606675"/>
              <a:gd name="connsiteY3" fmla="*/ 2606675 h 2606675"/>
            </a:gdLst>
            <a:ahLst/>
            <a:cxnLst>
              <a:cxn ang="0">
                <a:pos x="connsiteX0" y="connsiteY0"/>
              </a:cxn>
              <a:cxn ang="0">
                <a:pos x="connsiteX1" y="connsiteY1"/>
              </a:cxn>
              <a:cxn ang="0">
                <a:pos x="connsiteX2" y="connsiteY2"/>
              </a:cxn>
              <a:cxn ang="0">
                <a:pos x="connsiteX3" y="connsiteY3"/>
              </a:cxn>
            </a:cxnLst>
            <a:rect l="l" t="t" r="r" b="b"/>
            <a:pathLst>
              <a:path w="2606675" h="2606675">
                <a:moveTo>
                  <a:pt x="0" y="0"/>
                </a:moveTo>
                <a:lnTo>
                  <a:pt x="2606675" y="0"/>
                </a:lnTo>
                <a:lnTo>
                  <a:pt x="2606675" y="2606675"/>
                </a:lnTo>
                <a:lnTo>
                  <a:pt x="0" y="2606675"/>
                </a:lnTo>
                <a:close/>
              </a:path>
            </a:pathLst>
          </a:custGeom>
        </p:spPr>
        <p:txBody>
          <a:bodyPr wrap="square">
            <a:noAutofit/>
          </a:bodyPr>
          <a:lstStyle/>
          <a:p>
            <a:endParaRPr lang="en-IN"/>
          </a:p>
        </p:txBody>
      </p:sp>
    </p:spTree>
    <p:extLst>
      <p:ext uri="{BB962C8B-B14F-4D97-AF65-F5344CB8AC3E}">
        <p14:creationId xmlns:p14="http://schemas.microsoft.com/office/powerpoint/2010/main" val="774232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601307" y="-155629"/>
            <a:ext cx="3139000" cy="1962050"/>
          </a:xfrm>
          <a:custGeom>
            <a:avLst/>
            <a:gdLst/>
            <a:ahLst/>
            <a:cxnLst/>
            <a:rect l="l" t="t" r="r" b="b"/>
            <a:pathLst>
              <a:path w="125560" h="78482" extrusionOk="0">
                <a:moveTo>
                  <a:pt x="4559" y="55401"/>
                </a:moveTo>
                <a:cubicBezTo>
                  <a:pt x="7513" y="63154"/>
                  <a:pt x="11205" y="68617"/>
                  <a:pt x="18293" y="72235"/>
                </a:cubicBezTo>
                <a:cubicBezTo>
                  <a:pt x="25381" y="75853"/>
                  <a:pt x="40296" y="80949"/>
                  <a:pt x="47089" y="77109"/>
                </a:cubicBezTo>
                <a:cubicBezTo>
                  <a:pt x="53882" y="73270"/>
                  <a:pt x="53956" y="57246"/>
                  <a:pt x="59051" y="49198"/>
                </a:cubicBezTo>
                <a:cubicBezTo>
                  <a:pt x="64146" y="41150"/>
                  <a:pt x="70422" y="32585"/>
                  <a:pt x="77658" y="28819"/>
                </a:cubicBezTo>
                <a:cubicBezTo>
                  <a:pt x="84894" y="25053"/>
                  <a:pt x="94936" y="27859"/>
                  <a:pt x="102467" y="26604"/>
                </a:cubicBezTo>
                <a:cubicBezTo>
                  <a:pt x="109998" y="25349"/>
                  <a:pt x="119154" y="24611"/>
                  <a:pt x="122846" y="21288"/>
                </a:cubicBezTo>
                <a:cubicBezTo>
                  <a:pt x="126538" y="17965"/>
                  <a:pt x="125652" y="10065"/>
                  <a:pt x="124618" y="6668"/>
                </a:cubicBezTo>
                <a:cubicBezTo>
                  <a:pt x="123584" y="3272"/>
                  <a:pt x="124840" y="1869"/>
                  <a:pt x="116644" y="909"/>
                </a:cubicBezTo>
                <a:cubicBezTo>
                  <a:pt x="108448" y="-51"/>
                  <a:pt x="92426" y="688"/>
                  <a:pt x="75443" y="909"/>
                </a:cubicBezTo>
                <a:cubicBezTo>
                  <a:pt x="58461" y="1131"/>
                  <a:pt x="27228" y="-1897"/>
                  <a:pt x="14749" y="2238"/>
                </a:cubicBezTo>
                <a:cubicBezTo>
                  <a:pt x="2271" y="6373"/>
                  <a:pt x="2270" y="16858"/>
                  <a:pt x="572" y="25718"/>
                </a:cubicBezTo>
                <a:cubicBezTo>
                  <a:pt x="-1126" y="34579"/>
                  <a:pt x="1606" y="47648"/>
                  <a:pt x="4559" y="55401"/>
                </a:cubicBezTo>
                <a:close/>
              </a:path>
            </a:pathLst>
          </a:custGeom>
          <a:solidFill>
            <a:schemeClr val="dk2"/>
          </a:solidFill>
          <a:ln>
            <a:noFill/>
          </a:ln>
        </p:spPr>
      </p:sp>
      <p:sp>
        <p:nvSpPr>
          <p:cNvPr id="16" name="Google Shape;16;p3"/>
          <p:cNvSpPr/>
          <p:nvPr/>
        </p:nvSpPr>
        <p:spPr>
          <a:xfrm>
            <a:off x="5519200" y="2699049"/>
            <a:ext cx="4216309" cy="2697964"/>
          </a:xfrm>
          <a:custGeom>
            <a:avLst/>
            <a:gdLst/>
            <a:ahLst/>
            <a:cxnLst/>
            <a:rect l="l" t="t" r="r" b="b"/>
            <a:pathLst>
              <a:path w="189988" h="121571" extrusionOk="0">
                <a:moveTo>
                  <a:pt x="123018" y="120026"/>
                </a:moveTo>
                <a:cubicBezTo>
                  <a:pt x="99169" y="120026"/>
                  <a:pt x="37588" y="123054"/>
                  <a:pt x="17135" y="120470"/>
                </a:cubicBezTo>
                <a:cubicBezTo>
                  <a:pt x="-3318" y="117886"/>
                  <a:pt x="1112" y="109247"/>
                  <a:pt x="300" y="104521"/>
                </a:cubicBezTo>
                <a:cubicBezTo>
                  <a:pt x="-512" y="99795"/>
                  <a:pt x="374" y="94996"/>
                  <a:pt x="12262" y="92116"/>
                </a:cubicBezTo>
                <a:cubicBezTo>
                  <a:pt x="24150" y="89236"/>
                  <a:pt x="57893" y="90935"/>
                  <a:pt x="71627" y="87243"/>
                </a:cubicBezTo>
                <a:cubicBezTo>
                  <a:pt x="85361" y="83551"/>
                  <a:pt x="85213" y="74174"/>
                  <a:pt x="94664" y="69965"/>
                </a:cubicBezTo>
                <a:cubicBezTo>
                  <a:pt x="104115" y="65756"/>
                  <a:pt x="120360" y="66494"/>
                  <a:pt x="128334" y="61990"/>
                </a:cubicBezTo>
                <a:cubicBezTo>
                  <a:pt x="136309" y="57486"/>
                  <a:pt x="138450" y="52391"/>
                  <a:pt x="142511" y="42940"/>
                </a:cubicBezTo>
                <a:cubicBezTo>
                  <a:pt x="146572" y="33489"/>
                  <a:pt x="146645" y="11190"/>
                  <a:pt x="152700" y="5283"/>
                </a:cubicBezTo>
                <a:cubicBezTo>
                  <a:pt x="158755" y="-624"/>
                  <a:pt x="172858" y="-3577"/>
                  <a:pt x="178839" y="7499"/>
                </a:cubicBezTo>
                <a:cubicBezTo>
                  <a:pt x="184820" y="18575"/>
                  <a:pt x="187256" y="54016"/>
                  <a:pt x="188585" y="71737"/>
                </a:cubicBezTo>
                <a:cubicBezTo>
                  <a:pt x="189914" y="89458"/>
                  <a:pt x="191539" y="105702"/>
                  <a:pt x="186813" y="113824"/>
                </a:cubicBezTo>
                <a:cubicBezTo>
                  <a:pt x="182088" y="121946"/>
                  <a:pt x="170865" y="119436"/>
                  <a:pt x="160232" y="120470"/>
                </a:cubicBezTo>
                <a:cubicBezTo>
                  <a:pt x="149600" y="121504"/>
                  <a:pt x="146868" y="120026"/>
                  <a:pt x="123018" y="120026"/>
                </a:cubicBezTo>
                <a:close/>
              </a:path>
            </a:pathLst>
          </a:custGeom>
          <a:solidFill>
            <a:schemeClr val="dk2"/>
          </a:solidFill>
          <a:ln>
            <a:noFill/>
          </a:ln>
        </p:spPr>
      </p:sp>
      <p:sp>
        <p:nvSpPr>
          <p:cNvPr id="17" name="Google Shape;17;p3"/>
          <p:cNvSpPr/>
          <p:nvPr/>
        </p:nvSpPr>
        <p:spPr>
          <a:xfrm>
            <a:off x="6734132" y="-272368"/>
            <a:ext cx="2843175" cy="801175"/>
          </a:xfrm>
          <a:custGeom>
            <a:avLst/>
            <a:gdLst/>
            <a:ahLst/>
            <a:cxnLst/>
            <a:rect l="l" t="t" r="r" b="b"/>
            <a:pathLst>
              <a:path w="113727" h="32047" extrusionOk="0">
                <a:moveTo>
                  <a:pt x="7525" y="2921"/>
                </a:moveTo>
                <a:cubicBezTo>
                  <a:pt x="-5766" y="7174"/>
                  <a:pt x="1471" y="20982"/>
                  <a:pt x="7082" y="25781"/>
                </a:cubicBezTo>
                <a:cubicBezTo>
                  <a:pt x="12694" y="30580"/>
                  <a:pt x="28568" y="32972"/>
                  <a:pt x="41194" y="31717"/>
                </a:cubicBezTo>
                <a:cubicBezTo>
                  <a:pt x="53820" y="30462"/>
                  <a:pt x="72796" y="19578"/>
                  <a:pt x="82838" y="18249"/>
                </a:cubicBezTo>
                <a:cubicBezTo>
                  <a:pt x="92880" y="16920"/>
                  <a:pt x="96719" y="23448"/>
                  <a:pt x="101445" y="23743"/>
                </a:cubicBezTo>
                <a:cubicBezTo>
                  <a:pt x="106171" y="24038"/>
                  <a:pt x="109494" y="23565"/>
                  <a:pt x="111192" y="20021"/>
                </a:cubicBezTo>
                <a:cubicBezTo>
                  <a:pt x="112890" y="16477"/>
                  <a:pt x="115696" y="5771"/>
                  <a:pt x="111635" y="2478"/>
                </a:cubicBezTo>
                <a:cubicBezTo>
                  <a:pt x="107574" y="-815"/>
                  <a:pt x="104178" y="188"/>
                  <a:pt x="86826" y="262"/>
                </a:cubicBezTo>
                <a:cubicBezTo>
                  <a:pt x="69474" y="336"/>
                  <a:pt x="20816" y="-1332"/>
                  <a:pt x="7525" y="2921"/>
                </a:cubicBezTo>
                <a:close/>
              </a:path>
            </a:pathLst>
          </a:custGeom>
          <a:noFill/>
          <a:ln w="38100" cap="flat" cmpd="sng">
            <a:solidFill>
              <a:schemeClr val="dk2"/>
            </a:solidFill>
            <a:prstDash val="solid"/>
            <a:round/>
            <a:headEnd type="none" w="med" len="med"/>
            <a:tailEnd type="none" w="med" len="med"/>
          </a:ln>
        </p:spPr>
      </p:sp>
      <p:sp>
        <p:nvSpPr>
          <p:cNvPr id="18" name="Google Shape;18;p3"/>
          <p:cNvSpPr/>
          <p:nvPr/>
        </p:nvSpPr>
        <p:spPr>
          <a:xfrm>
            <a:off x="-432846" y="4121336"/>
            <a:ext cx="1329675" cy="1576050"/>
          </a:xfrm>
          <a:custGeom>
            <a:avLst/>
            <a:gdLst/>
            <a:ahLst/>
            <a:cxnLst/>
            <a:rect l="l" t="t" r="r" b="b"/>
            <a:pathLst>
              <a:path w="53187" h="63042" extrusionOk="0">
                <a:moveTo>
                  <a:pt x="25289" y="63038"/>
                </a:moveTo>
                <a:cubicBezTo>
                  <a:pt x="31935" y="63186"/>
                  <a:pt x="41977" y="59493"/>
                  <a:pt x="46555" y="55063"/>
                </a:cubicBezTo>
                <a:cubicBezTo>
                  <a:pt x="51133" y="50633"/>
                  <a:pt x="54397" y="41684"/>
                  <a:pt x="52757" y="36456"/>
                </a:cubicBezTo>
                <a:cubicBezTo>
                  <a:pt x="51118" y="31229"/>
                  <a:pt x="40484" y="29073"/>
                  <a:pt x="36718" y="23698"/>
                </a:cubicBezTo>
                <a:cubicBezTo>
                  <a:pt x="32952" y="18323"/>
                  <a:pt x="33618" y="8119"/>
                  <a:pt x="30162" y="4205"/>
                </a:cubicBezTo>
                <a:cubicBezTo>
                  <a:pt x="26707" y="292"/>
                  <a:pt x="20652" y="-447"/>
                  <a:pt x="15985" y="217"/>
                </a:cubicBezTo>
                <a:cubicBezTo>
                  <a:pt x="11319" y="882"/>
                  <a:pt x="4747" y="2743"/>
                  <a:pt x="2163" y="8192"/>
                </a:cubicBezTo>
                <a:cubicBezTo>
                  <a:pt x="-421" y="13641"/>
                  <a:pt x="-273" y="25248"/>
                  <a:pt x="480" y="32912"/>
                </a:cubicBezTo>
                <a:cubicBezTo>
                  <a:pt x="1233" y="40576"/>
                  <a:pt x="2547" y="49156"/>
                  <a:pt x="6682" y="54177"/>
                </a:cubicBezTo>
                <a:cubicBezTo>
                  <a:pt x="10817" y="59198"/>
                  <a:pt x="18644" y="62890"/>
                  <a:pt x="25289" y="63038"/>
                </a:cubicBezTo>
                <a:close/>
              </a:path>
            </a:pathLst>
          </a:custGeom>
          <a:noFill/>
          <a:ln w="38100" cap="flat" cmpd="sng">
            <a:solidFill>
              <a:schemeClr val="dk2"/>
            </a:solidFill>
            <a:prstDash val="solid"/>
            <a:round/>
            <a:headEnd type="none" w="med" len="med"/>
            <a:tailEnd type="none" w="med" len="med"/>
          </a:ln>
        </p:spPr>
      </p:sp>
      <p:sp>
        <p:nvSpPr>
          <p:cNvPr id="19" name="Google Shape;19;p3"/>
          <p:cNvSpPr/>
          <p:nvPr/>
        </p:nvSpPr>
        <p:spPr>
          <a:xfrm rot="-511727">
            <a:off x="1244137" y="636895"/>
            <a:ext cx="485005" cy="377009"/>
          </a:xfrm>
          <a:custGeom>
            <a:avLst/>
            <a:gdLst/>
            <a:ahLst/>
            <a:cxnLst/>
            <a:rect l="l" t="t" r="r" b="b"/>
            <a:pathLst>
              <a:path w="19401" h="15081" extrusionOk="0">
                <a:moveTo>
                  <a:pt x="13586" y="0"/>
                </a:moveTo>
                <a:cubicBezTo>
                  <a:pt x="10780" y="0"/>
                  <a:pt x="4726" y="2585"/>
                  <a:pt x="2511" y="3988"/>
                </a:cubicBezTo>
                <a:cubicBezTo>
                  <a:pt x="296" y="5391"/>
                  <a:pt x="-296" y="6572"/>
                  <a:pt x="295" y="8418"/>
                </a:cubicBezTo>
                <a:cubicBezTo>
                  <a:pt x="886" y="10264"/>
                  <a:pt x="3618" y="14989"/>
                  <a:pt x="6055" y="15063"/>
                </a:cubicBezTo>
                <a:cubicBezTo>
                  <a:pt x="8492" y="15137"/>
                  <a:pt x="12700" y="10707"/>
                  <a:pt x="14915" y="8861"/>
                </a:cubicBezTo>
                <a:cubicBezTo>
                  <a:pt x="17130" y="7015"/>
                  <a:pt x="19567" y="5465"/>
                  <a:pt x="19345" y="3988"/>
                </a:cubicBezTo>
                <a:cubicBezTo>
                  <a:pt x="19124" y="2511"/>
                  <a:pt x="16392" y="0"/>
                  <a:pt x="13586" y="0"/>
                </a:cubicBezTo>
                <a:close/>
              </a:path>
            </a:pathLst>
          </a:custGeom>
          <a:solidFill>
            <a:schemeClr val="dk2"/>
          </a:solidFill>
          <a:ln>
            <a:noFill/>
          </a:ln>
        </p:spPr>
      </p:sp>
      <p:sp>
        <p:nvSpPr>
          <p:cNvPr id="20" name="Google Shape;20;p3"/>
          <p:cNvSpPr txBox="1">
            <a:spLocks noGrp="1"/>
          </p:cNvSpPr>
          <p:nvPr>
            <p:ph type="title" hasCustomPrompt="1"/>
          </p:nvPr>
        </p:nvSpPr>
        <p:spPr>
          <a:xfrm>
            <a:off x="2034438" y="1644688"/>
            <a:ext cx="1617000" cy="9000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6000"/>
              <a:buFont typeface="Libre Franklin Black"/>
              <a:buNone/>
              <a:defRPr sz="6000" b="1">
                <a:solidFill>
                  <a:schemeClr val="accent4"/>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txBox="1">
            <a:spLocks noGrp="1"/>
          </p:cNvSpPr>
          <p:nvPr>
            <p:ph type="title" idx="2"/>
          </p:nvPr>
        </p:nvSpPr>
        <p:spPr>
          <a:xfrm>
            <a:off x="1178425" y="2597325"/>
            <a:ext cx="3329100" cy="901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500"/>
              <a:buNone/>
              <a:defRPr sz="3800"/>
            </a:lvl1pPr>
            <a:lvl2pPr lvl="1">
              <a:spcBef>
                <a:spcPts val="0"/>
              </a:spcBef>
              <a:spcAft>
                <a:spcPts val="0"/>
              </a:spcAft>
              <a:buSzPts val="3500"/>
              <a:buNone/>
              <a:defRPr>
                <a:latin typeface="DM Sans"/>
                <a:ea typeface="DM Sans"/>
                <a:cs typeface="DM Sans"/>
                <a:sym typeface="DM Sans"/>
              </a:defRPr>
            </a:lvl2pPr>
            <a:lvl3pPr lvl="2">
              <a:spcBef>
                <a:spcPts val="0"/>
              </a:spcBef>
              <a:spcAft>
                <a:spcPts val="0"/>
              </a:spcAft>
              <a:buSzPts val="3500"/>
              <a:buNone/>
              <a:defRPr>
                <a:latin typeface="DM Sans"/>
                <a:ea typeface="DM Sans"/>
                <a:cs typeface="DM Sans"/>
                <a:sym typeface="DM Sans"/>
              </a:defRPr>
            </a:lvl3pPr>
            <a:lvl4pPr lvl="3">
              <a:spcBef>
                <a:spcPts val="0"/>
              </a:spcBef>
              <a:spcAft>
                <a:spcPts val="0"/>
              </a:spcAft>
              <a:buSzPts val="3500"/>
              <a:buNone/>
              <a:defRPr>
                <a:latin typeface="DM Sans"/>
                <a:ea typeface="DM Sans"/>
                <a:cs typeface="DM Sans"/>
                <a:sym typeface="DM Sans"/>
              </a:defRPr>
            </a:lvl4pPr>
            <a:lvl5pPr lvl="4">
              <a:spcBef>
                <a:spcPts val="0"/>
              </a:spcBef>
              <a:spcAft>
                <a:spcPts val="0"/>
              </a:spcAft>
              <a:buSzPts val="3500"/>
              <a:buNone/>
              <a:defRPr>
                <a:latin typeface="DM Sans"/>
                <a:ea typeface="DM Sans"/>
                <a:cs typeface="DM Sans"/>
                <a:sym typeface="DM Sans"/>
              </a:defRPr>
            </a:lvl5pPr>
            <a:lvl6pPr lvl="5">
              <a:spcBef>
                <a:spcPts val="0"/>
              </a:spcBef>
              <a:spcAft>
                <a:spcPts val="0"/>
              </a:spcAft>
              <a:buSzPts val="3500"/>
              <a:buNone/>
              <a:defRPr>
                <a:latin typeface="DM Sans"/>
                <a:ea typeface="DM Sans"/>
                <a:cs typeface="DM Sans"/>
                <a:sym typeface="DM Sans"/>
              </a:defRPr>
            </a:lvl6pPr>
            <a:lvl7pPr lvl="6">
              <a:spcBef>
                <a:spcPts val="0"/>
              </a:spcBef>
              <a:spcAft>
                <a:spcPts val="0"/>
              </a:spcAft>
              <a:buSzPts val="3500"/>
              <a:buNone/>
              <a:defRPr>
                <a:latin typeface="DM Sans"/>
                <a:ea typeface="DM Sans"/>
                <a:cs typeface="DM Sans"/>
                <a:sym typeface="DM Sans"/>
              </a:defRPr>
            </a:lvl7pPr>
            <a:lvl8pPr lvl="7">
              <a:spcBef>
                <a:spcPts val="0"/>
              </a:spcBef>
              <a:spcAft>
                <a:spcPts val="0"/>
              </a:spcAft>
              <a:buSzPts val="3500"/>
              <a:buNone/>
              <a:defRPr>
                <a:latin typeface="DM Sans"/>
                <a:ea typeface="DM Sans"/>
                <a:cs typeface="DM Sans"/>
                <a:sym typeface="DM Sans"/>
              </a:defRPr>
            </a:lvl8pPr>
            <a:lvl9pPr lvl="8">
              <a:spcBef>
                <a:spcPts val="0"/>
              </a:spcBef>
              <a:spcAft>
                <a:spcPts val="0"/>
              </a:spcAft>
              <a:buSzPts val="3500"/>
              <a:buNone/>
              <a:defRPr>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p4"/>
          <p:cNvSpPr/>
          <p:nvPr/>
        </p:nvSpPr>
        <p:spPr>
          <a:xfrm>
            <a:off x="-425734" y="3033522"/>
            <a:ext cx="1959775" cy="2388150"/>
          </a:xfrm>
          <a:custGeom>
            <a:avLst/>
            <a:gdLst/>
            <a:ahLst/>
            <a:cxnLst/>
            <a:rect l="l" t="t" r="r" b="b"/>
            <a:pathLst>
              <a:path w="78391" h="95526" extrusionOk="0">
                <a:moveTo>
                  <a:pt x="6396" y="3773"/>
                </a:moveTo>
                <a:cubicBezTo>
                  <a:pt x="9733" y="229"/>
                  <a:pt x="15330" y="-435"/>
                  <a:pt x="21015" y="229"/>
                </a:cubicBezTo>
                <a:cubicBezTo>
                  <a:pt x="26700" y="894"/>
                  <a:pt x="37333" y="2296"/>
                  <a:pt x="40508" y="7760"/>
                </a:cubicBezTo>
                <a:cubicBezTo>
                  <a:pt x="43683" y="13224"/>
                  <a:pt x="39474" y="23635"/>
                  <a:pt x="40065" y="33012"/>
                </a:cubicBezTo>
                <a:cubicBezTo>
                  <a:pt x="40656" y="42389"/>
                  <a:pt x="41469" y="57955"/>
                  <a:pt x="44053" y="64024"/>
                </a:cubicBezTo>
                <a:cubicBezTo>
                  <a:pt x="46638" y="70093"/>
                  <a:pt x="50344" y="68230"/>
                  <a:pt x="55572" y="69425"/>
                </a:cubicBezTo>
                <a:cubicBezTo>
                  <a:pt x="60800" y="70621"/>
                  <a:pt x="72023" y="67889"/>
                  <a:pt x="75419" y="71197"/>
                </a:cubicBezTo>
                <a:cubicBezTo>
                  <a:pt x="78815" y="74506"/>
                  <a:pt x="79701" y="85451"/>
                  <a:pt x="75950" y="89276"/>
                </a:cubicBezTo>
                <a:cubicBezTo>
                  <a:pt x="72199" y="93101"/>
                  <a:pt x="64284" y="93485"/>
                  <a:pt x="52913" y="94149"/>
                </a:cubicBezTo>
                <a:cubicBezTo>
                  <a:pt x="41542" y="94814"/>
                  <a:pt x="16438" y="97324"/>
                  <a:pt x="7725" y="93263"/>
                </a:cubicBezTo>
                <a:cubicBezTo>
                  <a:pt x="-988" y="89202"/>
                  <a:pt x="1758" y="81745"/>
                  <a:pt x="636" y="69783"/>
                </a:cubicBezTo>
                <a:cubicBezTo>
                  <a:pt x="-486" y="57822"/>
                  <a:pt x="31" y="32496"/>
                  <a:pt x="991" y="21494"/>
                </a:cubicBezTo>
                <a:cubicBezTo>
                  <a:pt x="1951" y="10492"/>
                  <a:pt x="3059" y="7317"/>
                  <a:pt x="6396" y="3773"/>
                </a:cubicBezTo>
                <a:close/>
              </a:path>
            </a:pathLst>
          </a:custGeom>
          <a:noFill/>
          <a:ln w="38100" cap="flat" cmpd="sng">
            <a:solidFill>
              <a:schemeClr val="dk2"/>
            </a:solidFill>
            <a:prstDash val="solid"/>
            <a:round/>
            <a:headEnd type="none" w="med" len="med"/>
            <a:tailEnd type="none" w="med" len="med"/>
          </a:ln>
        </p:spPr>
      </p:sp>
      <p:sp>
        <p:nvSpPr>
          <p:cNvPr id="24" name="Google Shape;24;p4"/>
          <p:cNvSpPr/>
          <p:nvPr/>
        </p:nvSpPr>
        <p:spPr>
          <a:xfrm flipH="1">
            <a:off x="364167" y="-101075"/>
            <a:ext cx="3215050" cy="575925"/>
          </a:xfrm>
          <a:custGeom>
            <a:avLst/>
            <a:gdLst/>
            <a:ahLst/>
            <a:cxnLst/>
            <a:rect l="l" t="t" r="r" b="b"/>
            <a:pathLst>
              <a:path w="128602" h="23037" extrusionOk="0">
                <a:moveTo>
                  <a:pt x="4836" y="3101"/>
                </a:moveTo>
                <a:cubicBezTo>
                  <a:pt x="-111" y="5759"/>
                  <a:pt x="-1735" y="13439"/>
                  <a:pt x="2621" y="16392"/>
                </a:cubicBezTo>
                <a:cubicBezTo>
                  <a:pt x="6978" y="19346"/>
                  <a:pt x="18570" y="21118"/>
                  <a:pt x="30975" y="20822"/>
                </a:cubicBezTo>
                <a:cubicBezTo>
                  <a:pt x="43380" y="20527"/>
                  <a:pt x="63611" y="14250"/>
                  <a:pt x="77049" y="14619"/>
                </a:cubicBezTo>
                <a:cubicBezTo>
                  <a:pt x="90487" y="14988"/>
                  <a:pt x="103114" y="23037"/>
                  <a:pt x="111605" y="23037"/>
                </a:cubicBezTo>
                <a:cubicBezTo>
                  <a:pt x="120096" y="23037"/>
                  <a:pt x="126299" y="18163"/>
                  <a:pt x="127997" y="14619"/>
                </a:cubicBezTo>
                <a:cubicBezTo>
                  <a:pt x="129695" y="11075"/>
                  <a:pt x="127481" y="4135"/>
                  <a:pt x="121795" y="1772"/>
                </a:cubicBezTo>
                <a:cubicBezTo>
                  <a:pt x="116110" y="-591"/>
                  <a:pt x="108799" y="665"/>
                  <a:pt x="93884" y="443"/>
                </a:cubicBezTo>
                <a:cubicBezTo>
                  <a:pt x="78969" y="222"/>
                  <a:pt x="47145" y="0"/>
                  <a:pt x="32304" y="443"/>
                </a:cubicBezTo>
                <a:cubicBezTo>
                  <a:pt x="17463" y="886"/>
                  <a:pt x="9783" y="443"/>
                  <a:pt x="4836" y="3101"/>
                </a:cubicBezTo>
                <a:close/>
              </a:path>
            </a:pathLst>
          </a:custGeom>
          <a:solidFill>
            <a:schemeClr val="dk2"/>
          </a:solidFill>
          <a:ln>
            <a:noFill/>
          </a:ln>
        </p:spPr>
      </p:sp>
      <p:sp>
        <p:nvSpPr>
          <p:cNvPr id="25" name="Google Shape;25;p4"/>
          <p:cNvSpPr/>
          <p:nvPr/>
        </p:nvSpPr>
        <p:spPr>
          <a:xfrm>
            <a:off x="8029125" y="3497555"/>
            <a:ext cx="1448475" cy="1861400"/>
          </a:xfrm>
          <a:custGeom>
            <a:avLst/>
            <a:gdLst/>
            <a:ahLst/>
            <a:cxnLst/>
            <a:rect l="l" t="t" r="r" b="b"/>
            <a:pathLst>
              <a:path w="57939" h="74456" extrusionOk="0">
                <a:moveTo>
                  <a:pt x="18191" y="73104"/>
                </a:moveTo>
                <a:cubicBezTo>
                  <a:pt x="9463" y="73178"/>
                  <a:pt x="4885" y="74064"/>
                  <a:pt x="2153" y="71775"/>
                </a:cubicBezTo>
                <a:cubicBezTo>
                  <a:pt x="-579" y="69486"/>
                  <a:pt x="-726" y="63062"/>
                  <a:pt x="1799" y="59370"/>
                </a:cubicBezTo>
                <a:cubicBezTo>
                  <a:pt x="4324" y="55678"/>
                  <a:pt x="13982" y="53241"/>
                  <a:pt x="17305" y="49623"/>
                </a:cubicBezTo>
                <a:cubicBezTo>
                  <a:pt x="20628" y="46005"/>
                  <a:pt x="20406" y="45267"/>
                  <a:pt x="21735" y="37662"/>
                </a:cubicBezTo>
                <a:cubicBezTo>
                  <a:pt x="23064" y="30057"/>
                  <a:pt x="21292" y="9530"/>
                  <a:pt x="25279" y="3992"/>
                </a:cubicBezTo>
                <a:cubicBezTo>
                  <a:pt x="29266" y="-1546"/>
                  <a:pt x="40637" y="-1250"/>
                  <a:pt x="45658" y="4435"/>
                </a:cubicBezTo>
                <a:cubicBezTo>
                  <a:pt x="50679" y="10121"/>
                  <a:pt x="53928" y="26956"/>
                  <a:pt x="55405" y="38105"/>
                </a:cubicBezTo>
                <a:cubicBezTo>
                  <a:pt x="56882" y="49254"/>
                  <a:pt x="60721" y="65498"/>
                  <a:pt x="54519" y="71331"/>
                </a:cubicBezTo>
                <a:cubicBezTo>
                  <a:pt x="48317" y="77164"/>
                  <a:pt x="26919" y="73030"/>
                  <a:pt x="18191" y="73104"/>
                </a:cubicBezTo>
                <a:close/>
              </a:path>
            </a:pathLst>
          </a:custGeom>
          <a:solidFill>
            <a:schemeClr val="dk2"/>
          </a:solidFill>
          <a:ln>
            <a:noFill/>
          </a:ln>
        </p:spPr>
      </p:sp>
      <p:sp>
        <p:nvSpPr>
          <p:cNvPr id="26" name="Google Shape;26;p4"/>
          <p:cNvSpPr txBox="1">
            <a:spLocks noGrp="1"/>
          </p:cNvSpPr>
          <p:nvPr>
            <p:ph type="title"/>
          </p:nvPr>
        </p:nvSpPr>
        <p:spPr>
          <a:xfrm>
            <a:off x="720000" y="474850"/>
            <a:ext cx="77040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 name="Google Shape;27;p4"/>
          <p:cNvSpPr txBox="1">
            <a:spLocks noGrp="1"/>
          </p:cNvSpPr>
          <p:nvPr>
            <p:ph type="body" idx="1"/>
          </p:nvPr>
        </p:nvSpPr>
        <p:spPr>
          <a:xfrm>
            <a:off x="1157350" y="1783200"/>
            <a:ext cx="3211200" cy="208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Font typeface="Roboto"/>
              <a:buChar char="●"/>
              <a:defRPr sz="1600"/>
            </a:lvl1pPr>
            <a:lvl2pPr marL="914400" lvl="1" indent="-317500" rtl="0">
              <a:lnSpc>
                <a:spcPct val="100000"/>
              </a:lnSpc>
              <a:spcBef>
                <a:spcPts val="0"/>
              </a:spcBef>
              <a:spcAft>
                <a:spcPts val="0"/>
              </a:spcAft>
              <a:buClr>
                <a:schemeClr val="lt2"/>
              </a:buClr>
              <a:buSzPts val="1400"/>
              <a:buFont typeface="Roboto"/>
              <a:buChar char="○"/>
              <a:defRPr/>
            </a:lvl2pPr>
            <a:lvl3pPr marL="1371600" lvl="2" indent="-317500" rtl="0">
              <a:lnSpc>
                <a:spcPct val="100000"/>
              </a:lnSpc>
              <a:spcBef>
                <a:spcPts val="0"/>
              </a:spcBef>
              <a:spcAft>
                <a:spcPts val="0"/>
              </a:spcAft>
              <a:buClr>
                <a:schemeClr val="lt2"/>
              </a:buClr>
              <a:buSzPts val="1400"/>
              <a:buFont typeface="Roboto"/>
              <a:buChar char="■"/>
              <a:defRPr/>
            </a:lvl3pPr>
            <a:lvl4pPr marL="1828800" lvl="3" indent="-317500" rtl="0">
              <a:lnSpc>
                <a:spcPct val="100000"/>
              </a:lnSpc>
              <a:spcBef>
                <a:spcPts val="0"/>
              </a:spcBef>
              <a:spcAft>
                <a:spcPts val="0"/>
              </a:spcAft>
              <a:buClr>
                <a:schemeClr val="lt2"/>
              </a:buClr>
              <a:buSzPts val="1400"/>
              <a:buFont typeface="Roboto"/>
              <a:buChar char="●"/>
              <a:defRPr/>
            </a:lvl4pPr>
            <a:lvl5pPr marL="2286000" lvl="4" indent="-317500" rtl="0">
              <a:lnSpc>
                <a:spcPct val="100000"/>
              </a:lnSpc>
              <a:spcBef>
                <a:spcPts val="0"/>
              </a:spcBef>
              <a:spcAft>
                <a:spcPts val="0"/>
              </a:spcAft>
              <a:buClr>
                <a:schemeClr val="lt2"/>
              </a:buClr>
              <a:buSzPts val="1400"/>
              <a:buFont typeface="Roboto"/>
              <a:buChar char="○"/>
              <a:defRPr/>
            </a:lvl5pPr>
            <a:lvl6pPr marL="2743200" lvl="5" indent="-317500" rtl="0">
              <a:lnSpc>
                <a:spcPct val="100000"/>
              </a:lnSpc>
              <a:spcBef>
                <a:spcPts val="0"/>
              </a:spcBef>
              <a:spcAft>
                <a:spcPts val="0"/>
              </a:spcAft>
              <a:buClr>
                <a:schemeClr val="lt2"/>
              </a:buClr>
              <a:buSzPts val="1400"/>
              <a:buFont typeface="Roboto"/>
              <a:buChar char="■"/>
              <a:defRPr/>
            </a:lvl6pPr>
            <a:lvl7pPr marL="3200400" lvl="6" indent="-317500" rtl="0">
              <a:lnSpc>
                <a:spcPct val="100000"/>
              </a:lnSpc>
              <a:spcBef>
                <a:spcPts val="0"/>
              </a:spcBef>
              <a:spcAft>
                <a:spcPts val="0"/>
              </a:spcAft>
              <a:buClr>
                <a:schemeClr val="lt2"/>
              </a:buClr>
              <a:buSzPts val="1400"/>
              <a:buFont typeface="Roboto"/>
              <a:buChar char="●"/>
              <a:defRPr/>
            </a:lvl7pPr>
            <a:lvl8pPr marL="3657600" lvl="7" indent="-317500" rtl="0">
              <a:lnSpc>
                <a:spcPct val="100000"/>
              </a:lnSpc>
              <a:spcBef>
                <a:spcPts val="0"/>
              </a:spcBef>
              <a:spcAft>
                <a:spcPts val="0"/>
              </a:spcAft>
              <a:buClr>
                <a:schemeClr val="lt2"/>
              </a:buClr>
              <a:buSzPts val="1400"/>
              <a:buFont typeface="Roboto"/>
              <a:buChar char="○"/>
              <a:defRPr/>
            </a:lvl8pPr>
            <a:lvl9pPr marL="4114800" lvl="8" indent="-317500" rtl="0">
              <a:lnSpc>
                <a:spcPct val="100000"/>
              </a:lnSpc>
              <a:spcBef>
                <a:spcPts val="0"/>
              </a:spcBef>
              <a:spcAft>
                <a:spcPts val="0"/>
              </a:spcAft>
              <a:buClr>
                <a:schemeClr val="lt2"/>
              </a:buClr>
              <a:buSzPts val="1400"/>
              <a:buFont typeface="Roboto"/>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241642" y="3570654"/>
            <a:ext cx="1368775" cy="1721850"/>
          </a:xfrm>
          <a:custGeom>
            <a:avLst/>
            <a:gdLst/>
            <a:ahLst/>
            <a:cxnLst/>
            <a:rect l="l" t="t" r="r" b="b"/>
            <a:pathLst>
              <a:path w="54751" h="68874" extrusionOk="0">
                <a:moveTo>
                  <a:pt x="26463" y="68532"/>
                </a:moveTo>
                <a:cubicBezTo>
                  <a:pt x="34383" y="68805"/>
                  <a:pt x="46468" y="69556"/>
                  <a:pt x="51043" y="67303"/>
                </a:cubicBezTo>
                <a:cubicBezTo>
                  <a:pt x="55618" y="65050"/>
                  <a:pt x="55140" y="59724"/>
                  <a:pt x="53911" y="55013"/>
                </a:cubicBezTo>
                <a:cubicBezTo>
                  <a:pt x="52682" y="50302"/>
                  <a:pt x="49063" y="41698"/>
                  <a:pt x="43669" y="39035"/>
                </a:cubicBezTo>
                <a:cubicBezTo>
                  <a:pt x="38275" y="36372"/>
                  <a:pt x="24210" y="43337"/>
                  <a:pt x="21547" y="39035"/>
                </a:cubicBezTo>
                <a:cubicBezTo>
                  <a:pt x="18884" y="34734"/>
                  <a:pt x="28034" y="19644"/>
                  <a:pt x="27692" y="13226"/>
                </a:cubicBezTo>
                <a:cubicBezTo>
                  <a:pt x="27351" y="6808"/>
                  <a:pt x="23253" y="1619"/>
                  <a:pt x="19498" y="526"/>
                </a:cubicBezTo>
                <a:cubicBezTo>
                  <a:pt x="15743" y="-566"/>
                  <a:pt x="8369" y="-566"/>
                  <a:pt x="5160" y="6671"/>
                </a:cubicBezTo>
                <a:cubicBezTo>
                  <a:pt x="1951" y="13909"/>
                  <a:pt x="516" y="34119"/>
                  <a:pt x="243" y="43951"/>
                </a:cubicBezTo>
                <a:cubicBezTo>
                  <a:pt x="-30" y="53783"/>
                  <a:pt x="-849" y="61567"/>
                  <a:pt x="3521" y="65664"/>
                </a:cubicBezTo>
                <a:cubicBezTo>
                  <a:pt x="7891" y="69761"/>
                  <a:pt x="18543" y="68259"/>
                  <a:pt x="26463" y="68532"/>
                </a:cubicBezTo>
                <a:close/>
              </a:path>
            </a:pathLst>
          </a:custGeom>
          <a:noFill/>
          <a:ln w="38100" cap="flat" cmpd="sng">
            <a:solidFill>
              <a:schemeClr val="dk2"/>
            </a:solidFill>
            <a:prstDash val="solid"/>
            <a:round/>
            <a:headEnd type="none" w="med" len="med"/>
            <a:tailEnd type="none" w="med" len="med"/>
          </a:ln>
        </p:spPr>
      </p:sp>
      <p:sp>
        <p:nvSpPr>
          <p:cNvPr id="30" name="Google Shape;30;p5"/>
          <p:cNvSpPr/>
          <p:nvPr/>
        </p:nvSpPr>
        <p:spPr>
          <a:xfrm>
            <a:off x="7405682" y="-568407"/>
            <a:ext cx="2605225" cy="3233900"/>
          </a:xfrm>
          <a:custGeom>
            <a:avLst/>
            <a:gdLst/>
            <a:ahLst/>
            <a:cxnLst/>
            <a:rect l="l" t="t" r="r" b="b"/>
            <a:pathLst>
              <a:path w="104209" h="129356" extrusionOk="0">
                <a:moveTo>
                  <a:pt x="7343" y="4547"/>
                </a:moveTo>
                <a:cubicBezTo>
                  <a:pt x="-4401" y="9532"/>
                  <a:pt x="174" y="25099"/>
                  <a:pt x="5705" y="31340"/>
                </a:cubicBezTo>
                <a:cubicBezTo>
                  <a:pt x="11236" y="37581"/>
                  <a:pt x="32880" y="35573"/>
                  <a:pt x="40527" y="41991"/>
                </a:cubicBezTo>
                <a:cubicBezTo>
                  <a:pt x="48174" y="48409"/>
                  <a:pt x="50086" y="59608"/>
                  <a:pt x="51588" y="69850"/>
                </a:cubicBezTo>
                <a:cubicBezTo>
                  <a:pt x="53090" y="80092"/>
                  <a:pt x="47901" y="94021"/>
                  <a:pt x="49540" y="103443"/>
                </a:cubicBezTo>
                <a:cubicBezTo>
                  <a:pt x="51179" y="112866"/>
                  <a:pt x="55139" y="122766"/>
                  <a:pt x="61421" y="126385"/>
                </a:cubicBezTo>
                <a:cubicBezTo>
                  <a:pt x="67703" y="130004"/>
                  <a:pt x="80744" y="131096"/>
                  <a:pt x="87230" y="125156"/>
                </a:cubicBezTo>
                <a:cubicBezTo>
                  <a:pt x="93717" y="119216"/>
                  <a:pt x="97814" y="108332"/>
                  <a:pt x="100340" y="90743"/>
                </a:cubicBezTo>
                <a:cubicBezTo>
                  <a:pt x="102866" y="73154"/>
                  <a:pt x="106417" y="34508"/>
                  <a:pt x="102388" y="19623"/>
                </a:cubicBezTo>
                <a:cubicBezTo>
                  <a:pt x="98360" y="4738"/>
                  <a:pt x="92010" y="3946"/>
                  <a:pt x="76169" y="1433"/>
                </a:cubicBezTo>
                <a:cubicBezTo>
                  <a:pt x="60328" y="-1080"/>
                  <a:pt x="19087" y="-437"/>
                  <a:pt x="7343" y="4547"/>
                </a:cubicBezTo>
                <a:close/>
              </a:path>
            </a:pathLst>
          </a:custGeom>
          <a:solidFill>
            <a:schemeClr val="dk2"/>
          </a:solidFill>
          <a:ln>
            <a:noFill/>
          </a:ln>
        </p:spPr>
      </p:sp>
      <p:sp>
        <p:nvSpPr>
          <p:cNvPr id="31" name="Google Shape;31;p5"/>
          <p:cNvSpPr txBox="1">
            <a:spLocks noGrp="1"/>
          </p:cNvSpPr>
          <p:nvPr>
            <p:ph type="subTitle" idx="1"/>
          </p:nvPr>
        </p:nvSpPr>
        <p:spPr>
          <a:xfrm>
            <a:off x="4738363" y="1774550"/>
            <a:ext cx="3492000" cy="2623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600"/>
              <a:buChar char="●"/>
              <a:defRPr sz="16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2" name="Google Shape;32;p5"/>
          <p:cNvSpPr txBox="1">
            <a:spLocks noGrp="1"/>
          </p:cNvSpPr>
          <p:nvPr>
            <p:ph type="subTitle" idx="2"/>
          </p:nvPr>
        </p:nvSpPr>
        <p:spPr>
          <a:xfrm>
            <a:off x="913638" y="1774550"/>
            <a:ext cx="3492000" cy="2623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1400"/>
              <a:buChar char="●"/>
              <a:defRPr sz="16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3" name="Google Shape;33;p5"/>
          <p:cNvSpPr txBox="1">
            <a:spLocks noGrp="1"/>
          </p:cNvSpPr>
          <p:nvPr>
            <p:ph type="title"/>
          </p:nvPr>
        </p:nvSpPr>
        <p:spPr>
          <a:xfrm>
            <a:off x="720000" y="474850"/>
            <a:ext cx="77040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713224" y="474850"/>
            <a:ext cx="7717500" cy="6918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 name="Google Shape;41;p7"/>
          <p:cNvSpPr txBox="1">
            <a:spLocks noGrp="1"/>
          </p:cNvSpPr>
          <p:nvPr>
            <p:ph type="subTitle" idx="1"/>
          </p:nvPr>
        </p:nvSpPr>
        <p:spPr>
          <a:xfrm>
            <a:off x="713225" y="1319050"/>
            <a:ext cx="6743100" cy="2307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42" name="Google Shape;42;p7"/>
          <p:cNvSpPr/>
          <p:nvPr/>
        </p:nvSpPr>
        <p:spPr>
          <a:xfrm>
            <a:off x="-335864" y="3396240"/>
            <a:ext cx="1696225" cy="2154100"/>
          </a:xfrm>
          <a:custGeom>
            <a:avLst/>
            <a:gdLst/>
            <a:ahLst/>
            <a:cxnLst/>
            <a:rect l="l" t="t" r="r" b="b"/>
            <a:pathLst>
              <a:path w="67849" h="86164" extrusionOk="0">
                <a:moveTo>
                  <a:pt x="54778" y="85454"/>
                </a:moveTo>
                <a:cubicBezTo>
                  <a:pt x="65316" y="83563"/>
                  <a:pt x="68153" y="73025"/>
                  <a:pt x="67748" y="65999"/>
                </a:cubicBezTo>
                <a:cubicBezTo>
                  <a:pt x="67343" y="58974"/>
                  <a:pt x="58426" y="48840"/>
                  <a:pt x="52346" y="43301"/>
                </a:cubicBezTo>
                <a:cubicBezTo>
                  <a:pt x="46266" y="37762"/>
                  <a:pt x="34782" y="37762"/>
                  <a:pt x="31269" y="32763"/>
                </a:cubicBezTo>
                <a:cubicBezTo>
                  <a:pt x="27756" y="27764"/>
                  <a:pt x="32620" y="18576"/>
                  <a:pt x="31269" y="13307"/>
                </a:cubicBezTo>
                <a:cubicBezTo>
                  <a:pt x="29918" y="8038"/>
                  <a:pt x="27351" y="2499"/>
                  <a:pt x="23163" y="1148"/>
                </a:cubicBezTo>
                <a:cubicBezTo>
                  <a:pt x="18975" y="-203"/>
                  <a:pt x="9517" y="-744"/>
                  <a:pt x="6139" y="5201"/>
                </a:cubicBezTo>
                <a:cubicBezTo>
                  <a:pt x="2761" y="11146"/>
                  <a:pt x="3167" y="24792"/>
                  <a:pt x="2897" y="36816"/>
                </a:cubicBezTo>
                <a:cubicBezTo>
                  <a:pt x="2627" y="48841"/>
                  <a:pt x="-4129" y="69242"/>
                  <a:pt x="4518" y="77348"/>
                </a:cubicBezTo>
                <a:cubicBezTo>
                  <a:pt x="13165" y="85454"/>
                  <a:pt x="44240" y="87346"/>
                  <a:pt x="54778" y="85454"/>
                </a:cubicBezTo>
                <a:close/>
              </a:path>
            </a:pathLst>
          </a:custGeom>
          <a:solidFill>
            <a:schemeClr val="dk2"/>
          </a:solidFill>
          <a:ln>
            <a:noFill/>
          </a:ln>
        </p:spPr>
      </p:sp>
      <p:sp>
        <p:nvSpPr>
          <p:cNvPr id="43" name="Google Shape;43;p7"/>
          <p:cNvSpPr/>
          <p:nvPr/>
        </p:nvSpPr>
        <p:spPr>
          <a:xfrm>
            <a:off x="8562050" y="123485"/>
            <a:ext cx="1967800" cy="4612425"/>
          </a:xfrm>
          <a:custGeom>
            <a:avLst/>
            <a:gdLst/>
            <a:ahLst/>
            <a:cxnLst/>
            <a:rect l="l" t="t" r="r" b="b"/>
            <a:pathLst>
              <a:path w="78712" h="184497" extrusionOk="0">
                <a:moveTo>
                  <a:pt x="34465" y="735"/>
                </a:moveTo>
                <a:cubicBezTo>
                  <a:pt x="22576" y="-3994"/>
                  <a:pt x="5822" y="19921"/>
                  <a:pt x="2039" y="33972"/>
                </a:cubicBezTo>
                <a:cubicBezTo>
                  <a:pt x="-1744" y="48023"/>
                  <a:pt x="12037" y="66262"/>
                  <a:pt x="11767" y="85042"/>
                </a:cubicBezTo>
                <a:cubicBezTo>
                  <a:pt x="11497" y="103822"/>
                  <a:pt x="-2284" y="130167"/>
                  <a:pt x="418" y="146650"/>
                </a:cubicBezTo>
                <a:cubicBezTo>
                  <a:pt x="3120" y="163133"/>
                  <a:pt x="15821" y="181778"/>
                  <a:pt x="27980" y="183940"/>
                </a:cubicBezTo>
                <a:cubicBezTo>
                  <a:pt x="40140" y="186102"/>
                  <a:pt x="65809" y="179887"/>
                  <a:pt x="73375" y="159621"/>
                </a:cubicBezTo>
                <a:cubicBezTo>
                  <a:pt x="80941" y="139355"/>
                  <a:pt x="79860" y="88825"/>
                  <a:pt x="73375" y="62344"/>
                </a:cubicBezTo>
                <a:cubicBezTo>
                  <a:pt x="66890" y="35863"/>
                  <a:pt x="46354" y="5464"/>
                  <a:pt x="34465" y="735"/>
                </a:cubicBezTo>
                <a:close/>
              </a:path>
            </a:pathLst>
          </a:custGeom>
          <a:noFill/>
          <a:ln w="38100" cap="flat" cmpd="sng">
            <a:solidFill>
              <a:schemeClr val="dk2"/>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720000" y="4014450"/>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Font typeface="Calistoga"/>
              <a:buNone/>
              <a:defRPr>
                <a:latin typeface="Calistoga"/>
                <a:ea typeface="Calistoga"/>
                <a:cs typeface="Calistoga"/>
                <a:sym typeface="Calistoga"/>
              </a:defRPr>
            </a:lvl2pPr>
            <a:lvl3pPr lvl="2" algn="ctr" rtl="0">
              <a:spcBef>
                <a:spcPts val="0"/>
              </a:spcBef>
              <a:spcAft>
                <a:spcPts val="0"/>
              </a:spcAft>
              <a:buSzPts val="3500"/>
              <a:buFont typeface="Calistoga"/>
              <a:buNone/>
              <a:defRPr>
                <a:latin typeface="Calistoga"/>
                <a:ea typeface="Calistoga"/>
                <a:cs typeface="Calistoga"/>
                <a:sym typeface="Calistoga"/>
              </a:defRPr>
            </a:lvl3pPr>
            <a:lvl4pPr lvl="3" algn="ctr" rtl="0">
              <a:spcBef>
                <a:spcPts val="0"/>
              </a:spcBef>
              <a:spcAft>
                <a:spcPts val="0"/>
              </a:spcAft>
              <a:buSzPts val="3500"/>
              <a:buFont typeface="Calistoga"/>
              <a:buNone/>
              <a:defRPr>
                <a:latin typeface="Calistoga"/>
                <a:ea typeface="Calistoga"/>
                <a:cs typeface="Calistoga"/>
                <a:sym typeface="Calistoga"/>
              </a:defRPr>
            </a:lvl4pPr>
            <a:lvl5pPr lvl="4" algn="ctr" rtl="0">
              <a:spcBef>
                <a:spcPts val="0"/>
              </a:spcBef>
              <a:spcAft>
                <a:spcPts val="0"/>
              </a:spcAft>
              <a:buSzPts val="3500"/>
              <a:buFont typeface="Calistoga"/>
              <a:buNone/>
              <a:defRPr>
                <a:latin typeface="Calistoga"/>
                <a:ea typeface="Calistoga"/>
                <a:cs typeface="Calistoga"/>
                <a:sym typeface="Calistoga"/>
              </a:defRPr>
            </a:lvl5pPr>
            <a:lvl6pPr lvl="5" algn="ctr" rtl="0">
              <a:spcBef>
                <a:spcPts val="0"/>
              </a:spcBef>
              <a:spcAft>
                <a:spcPts val="0"/>
              </a:spcAft>
              <a:buSzPts val="3500"/>
              <a:buFont typeface="Calistoga"/>
              <a:buNone/>
              <a:defRPr>
                <a:latin typeface="Calistoga"/>
                <a:ea typeface="Calistoga"/>
                <a:cs typeface="Calistoga"/>
                <a:sym typeface="Calistoga"/>
              </a:defRPr>
            </a:lvl6pPr>
            <a:lvl7pPr lvl="6" algn="ctr" rtl="0">
              <a:spcBef>
                <a:spcPts val="0"/>
              </a:spcBef>
              <a:spcAft>
                <a:spcPts val="0"/>
              </a:spcAft>
              <a:buSzPts val="3500"/>
              <a:buFont typeface="Calistoga"/>
              <a:buNone/>
              <a:defRPr>
                <a:latin typeface="Calistoga"/>
                <a:ea typeface="Calistoga"/>
                <a:cs typeface="Calistoga"/>
                <a:sym typeface="Calistoga"/>
              </a:defRPr>
            </a:lvl7pPr>
            <a:lvl8pPr lvl="7" algn="ctr" rtl="0">
              <a:spcBef>
                <a:spcPts val="0"/>
              </a:spcBef>
              <a:spcAft>
                <a:spcPts val="0"/>
              </a:spcAft>
              <a:buSzPts val="3500"/>
              <a:buFont typeface="Calistoga"/>
              <a:buNone/>
              <a:defRPr>
                <a:latin typeface="Calistoga"/>
                <a:ea typeface="Calistoga"/>
                <a:cs typeface="Calistoga"/>
                <a:sym typeface="Calistoga"/>
              </a:defRPr>
            </a:lvl8pPr>
            <a:lvl9pPr lvl="8" algn="ctr" rtl="0">
              <a:spcBef>
                <a:spcPts val="0"/>
              </a:spcBef>
              <a:spcAft>
                <a:spcPts val="0"/>
              </a:spcAft>
              <a:buSzPts val="3500"/>
              <a:buFont typeface="Calistoga"/>
              <a:buNone/>
              <a:defRPr>
                <a:latin typeface="Calistoga"/>
                <a:ea typeface="Calistoga"/>
                <a:cs typeface="Calistoga"/>
                <a:sym typeface="Calistoga"/>
              </a:defRPr>
            </a:lvl9pPr>
          </a:lstStyle>
          <a:p>
            <a:endParaRPr/>
          </a:p>
        </p:txBody>
      </p:sp>
      <p:sp>
        <p:nvSpPr>
          <p:cNvPr id="56" name="Google Shape;56;p10"/>
          <p:cNvSpPr/>
          <p:nvPr/>
        </p:nvSpPr>
        <p:spPr>
          <a:xfrm>
            <a:off x="4849787" y="-438246"/>
            <a:ext cx="4724175" cy="1371125"/>
          </a:xfrm>
          <a:custGeom>
            <a:avLst/>
            <a:gdLst/>
            <a:ahLst/>
            <a:cxnLst/>
            <a:rect l="l" t="t" r="r" b="b"/>
            <a:pathLst>
              <a:path w="188967" h="54845" extrusionOk="0">
                <a:moveTo>
                  <a:pt x="10289" y="10234"/>
                </a:moveTo>
                <a:cubicBezTo>
                  <a:pt x="-10112" y="16179"/>
                  <a:pt x="4345" y="31311"/>
                  <a:pt x="15964" y="36175"/>
                </a:cubicBezTo>
                <a:cubicBezTo>
                  <a:pt x="27583" y="41039"/>
                  <a:pt x="57712" y="39687"/>
                  <a:pt x="80004" y="39417"/>
                </a:cubicBezTo>
                <a:cubicBezTo>
                  <a:pt x="102297" y="39147"/>
                  <a:pt x="135533" y="32121"/>
                  <a:pt x="149719" y="34553"/>
                </a:cubicBezTo>
                <a:cubicBezTo>
                  <a:pt x="163905" y="36985"/>
                  <a:pt x="159582" y="51577"/>
                  <a:pt x="165121" y="54009"/>
                </a:cubicBezTo>
                <a:cubicBezTo>
                  <a:pt x="170660" y="56441"/>
                  <a:pt x="179037" y="52793"/>
                  <a:pt x="182955" y="49145"/>
                </a:cubicBezTo>
                <a:cubicBezTo>
                  <a:pt x="186873" y="45497"/>
                  <a:pt x="189306" y="39417"/>
                  <a:pt x="188630" y="32121"/>
                </a:cubicBezTo>
                <a:cubicBezTo>
                  <a:pt x="187955" y="24825"/>
                  <a:pt x="187279" y="10639"/>
                  <a:pt x="178902" y="5370"/>
                </a:cubicBezTo>
                <a:cubicBezTo>
                  <a:pt x="170525" y="101"/>
                  <a:pt x="166472" y="-304"/>
                  <a:pt x="138370" y="507"/>
                </a:cubicBezTo>
                <a:cubicBezTo>
                  <a:pt x="110268" y="1318"/>
                  <a:pt x="30690" y="4289"/>
                  <a:pt x="10289" y="10234"/>
                </a:cubicBezTo>
                <a:close/>
              </a:path>
            </a:pathLst>
          </a:custGeom>
          <a:solidFill>
            <a:schemeClr val="dk2"/>
          </a:solidFill>
          <a:ln>
            <a:noFill/>
          </a:ln>
        </p:spPr>
      </p:sp>
      <p:sp>
        <p:nvSpPr>
          <p:cNvPr id="57" name="Google Shape;57;p10"/>
          <p:cNvSpPr/>
          <p:nvPr/>
        </p:nvSpPr>
        <p:spPr>
          <a:xfrm>
            <a:off x="-754917" y="-487549"/>
            <a:ext cx="2060275" cy="4930225"/>
          </a:xfrm>
          <a:custGeom>
            <a:avLst/>
            <a:gdLst/>
            <a:ahLst/>
            <a:cxnLst/>
            <a:rect l="l" t="t" r="r" b="b"/>
            <a:pathLst>
              <a:path w="82411" h="197209" extrusionOk="0">
                <a:moveTo>
                  <a:pt x="20469" y="196221"/>
                </a:moveTo>
                <a:cubicBezTo>
                  <a:pt x="26279" y="197977"/>
                  <a:pt x="42222" y="198248"/>
                  <a:pt x="46410" y="187304"/>
                </a:cubicBezTo>
                <a:cubicBezTo>
                  <a:pt x="50598" y="176360"/>
                  <a:pt x="44788" y="148123"/>
                  <a:pt x="45599" y="130559"/>
                </a:cubicBezTo>
                <a:cubicBezTo>
                  <a:pt x="46410" y="112995"/>
                  <a:pt x="46140" y="95161"/>
                  <a:pt x="51274" y="81921"/>
                </a:cubicBezTo>
                <a:cubicBezTo>
                  <a:pt x="56408" y="68681"/>
                  <a:pt x="71404" y="61115"/>
                  <a:pt x="76403" y="51117"/>
                </a:cubicBezTo>
                <a:cubicBezTo>
                  <a:pt x="81402" y="41119"/>
                  <a:pt x="83969" y="29500"/>
                  <a:pt x="81267" y="21934"/>
                </a:cubicBezTo>
                <a:cubicBezTo>
                  <a:pt x="78565" y="14368"/>
                  <a:pt x="71000" y="8423"/>
                  <a:pt x="60191" y="5721"/>
                </a:cubicBezTo>
                <a:cubicBezTo>
                  <a:pt x="49383" y="3019"/>
                  <a:pt x="26414" y="-5223"/>
                  <a:pt x="16416" y="5721"/>
                </a:cubicBezTo>
                <a:cubicBezTo>
                  <a:pt x="6418" y="16665"/>
                  <a:pt x="1014" y="42876"/>
                  <a:pt x="203" y="71383"/>
                </a:cubicBezTo>
                <a:cubicBezTo>
                  <a:pt x="-608" y="99891"/>
                  <a:pt x="8174" y="155960"/>
                  <a:pt x="11552" y="176766"/>
                </a:cubicBezTo>
                <a:cubicBezTo>
                  <a:pt x="14930" y="197572"/>
                  <a:pt x="14659" y="194465"/>
                  <a:pt x="20469" y="196221"/>
                </a:cubicBezTo>
                <a:close/>
              </a:path>
            </a:pathLst>
          </a:custGeom>
          <a:noFill/>
          <a:ln w="38100" cap="flat" cmpd="sng">
            <a:solidFill>
              <a:schemeClr val="dk2"/>
            </a:solidFill>
            <a:prstDash val="solid"/>
            <a:round/>
            <a:headEnd type="none" w="med" len="med"/>
            <a:tailEnd type="none" w="med" len="med"/>
          </a:ln>
        </p:spPr>
      </p:sp>
      <p:sp>
        <p:nvSpPr>
          <p:cNvPr id="58" name="Google Shape;58;p10"/>
          <p:cNvSpPr/>
          <p:nvPr/>
        </p:nvSpPr>
        <p:spPr>
          <a:xfrm>
            <a:off x="8416177" y="4308206"/>
            <a:ext cx="1093725" cy="1207525"/>
          </a:xfrm>
          <a:custGeom>
            <a:avLst/>
            <a:gdLst/>
            <a:ahLst/>
            <a:cxnLst/>
            <a:rect l="l" t="t" r="r" b="b"/>
            <a:pathLst>
              <a:path w="43749" h="48301" extrusionOk="0">
                <a:moveTo>
                  <a:pt x="41921" y="17361"/>
                </a:moveTo>
                <a:cubicBezTo>
                  <a:pt x="38543" y="10741"/>
                  <a:pt x="26249" y="1689"/>
                  <a:pt x="20034" y="338"/>
                </a:cubicBezTo>
                <a:cubicBezTo>
                  <a:pt x="13819" y="-1013"/>
                  <a:pt x="7740" y="3175"/>
                  <a:pt x="4632" y="9255"/>
                </a:cubicBezTo>
                <a:cubicBezTo>
                  <a:pt x="1525" y="15335"/>
                  <a:pt x="-1853" y="30332"/>
                  <a:pt x="1389" y="36817"/>
                </a:cubicBezTo>
                <a:cubicBezTo>
                  <a:pt x="4632" y="43302"/>
                  <a:pt x="17602" y="47626"/>
                  <a:pt x="24087" y="48166"/>
                </a:cubicBezTo>
                <a:cubicBezTo>
                  <a:pt x="30572" y="48706"/>
                  <a:pt x="37328" y="45193"/>
                  <a:pt x="40300" y="40059"/>
                </a:cubicBezTo>
                <a:cubicBezTo>
                  <a:pt x="43272" y="34925"/>
                  <a:pt x="45299" y="23981"/>
                  <a:pt x="41921" y="17361"/>
                </a:cubicBezTo>
                <a:close/>
              </a:path>
            </a:pathLst>
          </a:custGeom>
          <a:solidFill>
            <a:schemeClr val="dk2"/>
          </a:solidFill>
          <a:ln>
            <a:noFill/>
          </a:ln>
        </p:spPr>
      </p:sp>
      <p:sp>
        <p:nvSpPr>
          <p:cNvPr id="59" name="Google Shape;59;p10"/>
          <p:cNvSpPr/>
          <p:nvPr/>
        </p:nvSpPr>
        <p:spPr>
          <a:xfrm>
            <a:off x="8017842" y="539508"/>
            <a:ext cx="825850" cy="617275"/>
          </a:xfrm>
          <a:custGeom>
            <a:avLst/>
            <a:gdLst/>
            <a:ahLst/>
            <a:cxnLst/>
            <a:rect l="l" t="t" r="r" b="b"/>
            <a:pathLst>
              <a:path w="33034" h="24691" extrusionOk="0">
                <a:moveTo>
                  <a:pt x="32831" y="15673"/>
                </a:moveTo>
                <a:cubicBezTo>
                  <a:pt x="32021" y="12025"/>
                  <a:pt x="25265" y="5135"/>
                  <a:pt x="19861" y="2703"/>
                </a:cubicBezTo>
                <a:cubicBezTo>
                  <a:pt x="14457" y="271"/>
                  <a:pt x="2026" y="-675"/>
                  <a:pt x="405" y="1081"/>
                </a:cubicBezTo>
                <a:cubicBezTo>
                  <a:pt x="-1216" y="2837"/>
                  <a:pt x="6080" y="9323"/>
                  <a:pt x="10133" y="13241"/>
                </a:cubicBezTo>
                <a:cubicBezTo>
                  <a:pt x="14186" y="17159"/>
                  <a:pt x="20941" y="24185"/>
                  <a:pt x="24724" y="24590"/>
                </a:cubicBezTo>
                <a:cubicBezTo>
                  <a:pt x="28507" y="24995"/>
                  <a:pt x="33642" y="19321"/>
                  <a:pt x="32831" y="15673"/>
                </a:cubicBezTo>
                <a:close/>
              </a:path>
            </a:pathLst>
          </a:custGeom>
          <a:solidFill>
            <a:schemeClr val="dk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63" name="Google Shape;63;p11"/>
          <p:cNvSpPr/>
          <p:nvPr/>
        </p:nvSpPr>
        <p:spPr>
          <a:xfrm>
            <a:off x="-568724" y="4052549"/>
            <a:ext cx="1818675" cy="1427275"/>
          </a:xfrm>
          <a:custGeom>
            <a:avLst/>
            <a:gdLst/>
            <a:ahLst/>
            <a:cxnLst/>
            <a:rect l="l" t="t" r="r" b="b"/>
            <a:pathLst>
              <a:path w="72747" h="57091" extrusionOk="0">
                <a:moveTo>
                  <a:pt x="51932" y="52717"/>
                </a:moveTo>
                <a:cubicBezTo>
                  <a:pt x="57066" y="50015"/>
                  <a:pt x="70171" y="45962"/>
                  <a:pt x="72198" y="40558"/>
                </a:cubicBezTo>
                <a:cubicBezTo>
                  <a:pt x="74225" y="35154"/>
                  <a:pt x="68821" y="24886"/>
                  <a:pt x="64092" y="20292"/>
                </a:cubicBezTo>
                <a:cubicBezTo>
                  <a:pt x="59363" y="15698"/>
                  <a:pt x="48420" y="15563"/>
                  <a:pt x="43826" y="12996"/>
                </a:cubicBezTo>
                <a:cubicBezTo>
                  <a:pt x="39232" y="10429"/>
                  <a:pt x="42205" y="6916"/>
                  <a:pt x="36530" y="4889"/>
                </a:cubicBezTo>
                <a:cubicBezTo>
                  <a:pt x="30856" y="2862"/>
                  <a:pt x="15589" y="-1731"/>
                  <a:pt x="9779" y="836"/>
                </a:cubicBezTo>
                <a:cubicBezTo>
                  <a:pt x="3969" y="3403"/>
                  <a:pt x="2618" y="12726"/>
                  <a:pt x="1672" y="20292"/>
                </a:cubicBezTo>
                <a:cubicBezTo>
                  <a:pt x="726" y="27858"/>
                  <a:pt x="-2516" y="40152"/>
                  <a:pt x="4104" y="46232"/>
                </a:cubicBezTo>
                <a:cubicBezTo>
                  <a:pt x="10724" y="52312"/>
                  <a:pt x="33423" y="55689"/>
                  <a:pt x="41394" y="56770"/>
                </a:cubicBezTo>
                <a:cubicBezTo>
                  <a:pt x="49365" y="57851"/>
                  <a:pt x="46798" y="55419"/>
                  <a:pt x="51932" y="52717"/>
                </a:cubicBezTo>
                <a:close/>
              </a:path>
            </a:pathLst>
          </a:custGeom>
          <a:solidFill>
            <a:schemeClr val="dk2"/>
          </a:solidFill>
          <a:ln>
            <a:noFill/>
          </a:ln>
        </p:spPr>
      </p:sp>
      <p:sp>
        <p:nvSpPr>
          <p:cNvPr id="64" name="Google Shape;64;p11"/>
          <p:cNvSpPr/>
          <p:nvPr/>
        </p:nvSpPr>
        <p:spPr>
          <a:xfrm>
            <a:off x="6629714" y="-1017090"/>
            <a:ext cx="2960725" cy="1913000"/>
          </a:xfrm>
          <a:custGeom>
            <a:avLst/>
            <a:gdLst/>
            <a:ahLst/>
            <a:cxnLst/>
            <a:rect l="l" t="t" r="r" b="b"/>
            <a:pathLst>
              <a:path w="118429" h="76520" extrusionOk="0">
                <a:moveTo>
                  <a:pt x="1511" y="15554"/>
                </a:moveTo>
                <a:cubicBezTo>
                  <a:pt x="-2812" y="24471"/>
                  <a:pt x="3268" y="48385"/>
                  <a:pt x="11239" y="58518"/>
                </a:cubicBezTo>
                <a:cubicBezTo>
                  <a:pt x="19210" y="68651"/>
                  <a:pt x="38531" y="75677"/>
                  <a:pt x="49339" y="76352"/>
                </a:cubicBezTo>
                <a:cubicBezTo>
                  <a:pt x="60148" y="77028"/>
                  <a:pt x="68524" y="65543"/>
                  <a:pt x="76090" y="62571"/>
                </a:cubicBezTo>
                <a:cubicBezTo>
                  <a:pt x="83656" y="59599"/>
                  <a:pt x="87979" y="61085"/>
                  <a:pt x="94734" y="58518"/>
                </a:cubicBezTo>
                <a:cubicBezTo>
                  <a:pt x="101489" y="55951"/>
                  <a:pt x="113650" y="53249"/>
                  <a:pt x="116622" y="47169"/>
                </a:cubicBezTo>
                <a:cubicBezTo>
                  <a:pt x="119594" y="41089"/>
                  <a:pt x="119053" y="29740"/>
                  <a:pt x="112568" y="22039"/>
                </a:cubicBezTo>
                <a:cubicBezTo>
                  <a:pt x="106083" y="14338"/>
                  <a:pt x="90276" y="3800"/>
                  <a:pt x="77711" y="963"/>
                </a:cubicBezTo>
                <a:cubicBezTo>
                  <a:pt x="65146" y="-1874"/>
                  <a:pt x="49879" y="2584"/>
                  <a:pt x="37179" y="5016"/>
                </a:cubicBezTo>
                <a:cubicBezTo>
                  <a:pt x="24479" y="7448"/>
                  <a:pt x="5834" y="6637"/>
                  <a:pt x="1511" y="15554"/>
                </a:cubicBezTo>
                <a:close/>
              </a:path>
            </a:pathLst>
          </a:custGeom>
          <a:solidFill>
            <a:schemeClr val="dk2"/>
          </a:solidFill>
          <a:ln>
            <a:noFill/>
          </a:ln>
        </p:spPr>
      </p:sp>
      <p:sp>
        <p:nvSpPr>
          <p:cNvPr id="65" name="Google Shape;65;p11"/>
          <p:cNvSpPr/>
          <p:nvPr/>
        </p:nvSpPr>
        <p:spPr>
          <a:xfrm>
            <a:off x="-366042" y="-491027"/>
            <a:ext cx="2860875" cy="1346425"/>
          </a:xfrm>
          <a:custGeom>
            <a:avLst/>
            <a:gdLst/>
            <a:ahLst/>
            <a:cxnLst/>
            <a:rect l="l" t="t" r="r" b="b"/>
            <a:pathLst>
              <a:path w="114435" h="53857" extrusionOk="0">
                <a:moveTo>
                  <a:pt x="51" y="35043"/>
                </a:moveTo>
                <a:cubicBezTo>
                  <a:pt x="-354" y="43420"/>
                  <a:pt x="20587" y="53013"/>
                  <a:pt x="30855" y="53688"/>
                </a:cubicBezTo>
                <a:cubicBezTo>
                  <a:pt x="41123" y="54364"/>
                  <a:pt x="48554" y="42474"/>
                  <a:pt x="61659" y="39096"/>
                </a:cubicBezTo>
                <a:cubicBezTo>
                  <a:pt x="74764" y="35718"/>
                  <a:pt x="101381" y="36935"/>
                  <a:pt x="109487" y="33422"/>
                </a:cubicBezTo>
                <a:cubicBezTo>
                  <a:pt x="117593" y="29909"/>
                  <a:pt x="113810" y="23154"/>
                  <a:pt x="110297" y="18020"/>
                </a:cubicBezTo>
                <a:cubicBezTo>
                  <a:pt x="106784" y="12886"/>
                  <a:pt x="101245" y="5050"/>
                  <a:pt x="88410" y="2618"/>
                </a:cubicBezTo>
                <a:cubicBezTo>
                  <a:pt x="75575" y="186"/>
                  <a:pt x="48014" y="-1976"/>
                  <a:pt x="33287" y="3428"/>
                </a:cubicBezTo>
                <a:cubicBezTo>
                  <a:pt x="18561" y="8832"/>
                  <a:pt x="456" y="26666"/>
                  <a:pt x="51" y="35043"/>
                </a:cubicBezTo>
                <a:close/>
              </a:path>
            </a:pathLst>
          </a:custGeom>
          <a:noFill/>
          <a:ln w="38100" cap="flat" cmpd="sng">
            <a:solidFill>
              <a:schemeClr val="dk2"/>
            </a:solidFill>
            <a:prstDash val="solid"/>
            <a:round/>
            <a:headEnd type="none" w="med" len="med"/>
            <a:tailEnd type="none" w="med" len="med"/>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7"/>
        <p:cNvGrpSpPr/>
        <p:nvPr/>
      </p:nvGrpSpPr>
      <p:grpSpPr>
        <a:xfrm>
          <a:off x="0" y="0"/>
          <a:ext cx="0" cy="0"/>
          <a:chOff x="0" y="0"/>
          <a:chExt cx="0" cy="0"/>
        </a:xfrm>
      </p:grpSpPr>
      <p:sp>
        <p:nvSpPr>
          <p:cNvPr id="68" name="Google Shape;68;p13"/>
          <p:cNvSpPr/>
          <p:nvPr/>
        </p:nvSpPr>
        <p:spPr>
          <a:xfrm>
            <a:off x="-535104" y="2733312"/>
            <a:ext cx="1456125" cy="2986950"/>
          </a:xfrm>
          <a:custGeom>
            <a:avLst/>
            <a:gdLst/>
            <a:ahLst/>
            <a:cxnLst/>
            <a:rect l="l" t="t" r="r" b="b"/>
            <a:pathLst>
              <a:path w="58245" h="119478" extrusionOk="0">
                <a:moveTo>
                  <a:pt x="50617" y="116610"/>
                </a:moveTo>
                <a:cubicBezTo>
                  <a:pt x="56819" y="111884"/>
                  <a:pt x="59478" y="95344"/>
                  <a:pt x="57706" y="88256"/>
                </a:cubicBezTo>
                <a:cubicBezTo>
                  <a:pt x="55934" y="81168"/>
                  <a:pt x="43677" y="79692"/>
                  <a:pt x="39985" y="74080"/>
                </a:cubicBezTo>
                <a:cubicBezTo>
                  <a:pt x="36293" y="68469"/>
                  <a:pt x="35999" y="62709"/>
                  <a:pt x="35556" y="54587"/>
                </a:cubicBezTo>
                <a:cubicBezTo>
                  <a:pt x="35113" y="46465"/>
                  <a:pt x="37771" y="33765"/>
                  <a:pt x="37328" y="25347"/>
                </a:cubicBezTo>
                <a:cubicBezTo>
                  <a:pt x="36885" y="16930"/>
                  <a:pt x="37033" y="8217"/>
                  <a:pt x="32898" y="4082"/>
                </a:cubicBezTo>
                <a:cubicBezTo>
                  <a:pt x="28763" y="-53"/>
                  <a:pt x="17834" y="-643"/>
                  <a:pt x="12518" y="538"/>
                </a:cubicBezTo>
                <a:cubicBezTo>
                  <a:pt x="7202" y="1719"/>
                  <a:pt x="2920" y="1276"/>
                  <a:pt x="1000" y="11170"/>
                </a:cubicBezTo>
                <a:cubicBezTo>
                  <a:pt x="-920" y="21064"/>
                  <a:pt x="409" y="45136"/>
                  <a:pt x="1000" y="59903"/>
                </a:cubicBezTo>
                <a:cubicBezTo>
                  <a:pt x="1591" y="74671"/>
                  <a:pt x="1295" y="90324"/>
                  <a:pt x="4544" y="99775"/>
                </a:cubicBezTo>
                <a:cubicBezTo>
                  <a:pt x="7793" y="109226"/>
                  <a:pt x="12814" y="113804"/>
                  <a:pt x="20493" y="116610"/>
                </a:cubicBezTo>
                <a:cubicBezTo>
                  <a:pt x="28172" y="119416"/>
                  <a:pt x="44415" y="121336"/>
                  <a:pt x="50617" y="116610"/>
                </a:cubicBezTo>
                <a:close/>
              </a:path>
            </a:pathLst>
          </a:custGeom>
          <a:solidFill>
            <a:schemeClr val="dk2"/>
          </a:solidFill>
          <a:ln>
            <a:noFill/>
          </a:ln>
        </p:spPr>
      </p:sp>
      <p:sp>
        <p:nvSpPr>
          <p:cNvPr id="69" name="Google Shape;69;p13"/>
          <p:cNvSpPr/>
          <p:nvPr/>
        </p:nvSpPr>
        <p:spPr>
          <a:xfrm>
            <a:off x="7726361" y="-434723"/>
            <a:ext cx="1963375" cy="1777875"/>
          </a:xfrm>
          <a:custGeom>
            <a:avLst/>
            <a:gdLst/>
            <a:ahLst/>
            <a:cxnLst/>
            <a:rect l="l" t="t" r="r" b="b"/>
            <a:pathLst>
              <a:path w="78535" h="71115" extrusionOk="0">
                <a:moveTo>
                  <a:pt x="3720" y="8529"/>
                </a:moveTo>
                <a:cubicBezTo>
                  <a:pt x="1653" y="13550"/>
                  <a:pt x="-2187" y="25955"/>
                  <a:pt x="1948" y="30680"/>
                </a:cubicBezTo>
                <a:cubicBezTo>
                  <a:pt x="6083" y="35406"/>
                  <a:pt x="23214" y="30827"/>
                  <a:pt x="28530" y="36882"/>
                </a:cubicBezTo>
                <a:cubicBezTo>
                  <a:pt x="33846" y="42937"/>
                  <a:pt x="28087" y="61839"/>
                  <a:pt x="33846" y="67008"/>
                </a:cubicBezTo>
                <a:cubicBezTo>
                  <a:pt x="39605" y="72177"/>
                  <a:pt x="55702" y="72324"/>
                  <a:pt x="63086" y="67894"/>
                </a:cubicBezTo>
                <a:cubicBezTo>
                  <a:pt x="70470" y="63464"/>
                  <a:pt x="77262" y="50763"/>
                  <a:pt x="78148" y="40426"/>
                </a:cubicBezTo>
                <a:cubicBezTo>
                  <a:pt x="79034" y="30089"/>
                  <a:pt x="79035" y="12515"/>
                  <a:pt x="68402" y="5870"/>
                </a:cubicBezTo>
                <a:cubicBezTo>
                  <a:pt x="57770" y="-775"/>
                  <a:pt x="25133" y="111"/>
                  <a:pt x="14353" y="554"/>
                </a:cubicBezTo>
                <a:cubicBezTo>
                  <a:pt x="3573" y="997"/>
                  <a:pt x="5788" y="3508"/>
                  <a:pt x="3720" y="8529"/>
                </a:cubicBezTo>
                <a:close/>
              </a:path>
            </a:pathLst>
          </a:custGeom>
          <a:solidFill>
            <a:schemeClr val="dk2"/>
          </a:solidFill>
          <a:ln>
            <a:noFill/>
          </a:ln>
        </p:spPr>
      </p:sp>
      <p:sp>
        <p:nvSpPr>
          <p:cNvPr id="70" name="Google Shape;70;p13"/>
          <p:cNvSpPr/>
          <p:nvPr/>
        </p:nvSpPr>
        <p:spPr>
          <a:xfrm>
            <a:off x="-334117" y="-394575"/>
            <a:ext cx="1053100" cy="1040650"/>
          </a:xfrm>
          <a:custGeom>
            <a:avLst/>
            <a:gdLst/>
            <a:ahLst/>
            <a:cxnLst/>
            <a:rect l="l" t="t" r="r" b="b"/>
            <a:pathLst>
              <a:path w="42124" h="41626" extrusionOk="0">
                <a:moveTo>
                  <a:pt x="1846" y="19327"/>
                </a:moveTo>
                <a:cubicBezTo>
                  <a:pt x="4504" y="25972"/>
                  <a:pt x="13808" y="40887"/>
                  <a:pt x="20453" y="41478"/>
                </a:cubicBezTo>
                <a:cubicBezTo>
                  <a:pt x="27098" y="42069"/>
                  <a:pt x="40094" y="29221"/>
                  <a:pt x="41718" y="22871"/>
                </a:cubicBezTo>
                <a:cubicBezTo>
                  <a:pt x="43343" y="16521"/>
                  <a:pt x="36402" y="6922"/>
                  <a:pt x="30200" y="3378"/>
                </a:cubicBezTo>
                <a:cubicBezTo>
                  <a:pt x="23998" y="-166"/>
                  <a:pt x="9231" y="-1052"/>
                  <a:pt x="4505" y="1606"/>
                </a:cubicBezTo>
                <a:cubicBezTo>
                  <a:pt x="-221" y="4264"/>
                  <a:pt x="-812" y="12682"/>
                  <a:pt x="1846" y="19327"/>
                </a:cubicBezTo>
                <a:close/>
              </a:path>
            </a:pathLst>
          </a:custGeom>
          <a:noFill/>
          <a:ln w="38100" cap="flat" cmpd="sng">
            <a:solidFill>
              <a:schemeClr val="dk2"/>
            </a:solidFill>
            <a:prstDash val="solid"/>
            <a:round/>
            <a:headEnd type="none" w="med" len="med"/>
            <a:tailEnd type="none" w="med" len="med"/>
          </a:ln>
        </p:spPr>
      </p:sp>
      <p:sp>
        <p:nvSpPr>
          <p:cNvPr id="71" name="Google Shape;71;p13"/>
          <p:cNvSpPr/>
          <p:nvPr/>
        </p:nvSpPr>
        <p:spPr>
          <a:xfrm rot="1742699">
            <a:off x="8348933" y="4265271"/>
            <a:ext cx="577429" cy="668304"/>
          </a:xfrm>
          <a:custGeom>
            <a:avLst/>
            <a:gdLst/>
            <a:ahLst/>
            <a:cxnLst/>
            <a:rect l="l" t="t" r="r" b="b"/>
            <a:pathLst>
              <a:path w="26604" h="26733" extrusionOk="0">
                <a:moveTo>
                  <a:pt x="24869" y="2192"/>
                </a:moveTo>
                <a:cubicBezTo>
                  <a:pt x="21251" y="346"/>
                  <a:pt x="5450" y="-1500"/>
                  <a:pt x="1832" y="2192"/>
                </a:cubicBezTo>
                <a:cubicBezTo>
                  <a:pt x="-1786" y="5884"/>
                  <a:pt x="1020" y="20577"/>
                  <a:pt x="3161" y="24343"/>
                </a:cubicBezTo>
                <a:cubicBezTo>
                  <a:pt x="5302" y="28109"/>
                  <a:pt x="11283" y="26632"/>
                  <a:pt x="14679" y="24786"/>
                </a:cubicBezTo>
                <a:cubicBezTo>
                  <a:pt x="18076" y="22940"/>
                  <a:pt x="21842" y="17034"/>
                  <a:pt x="23540" y="13268"/>
                </a:cubicBezTo>
                <a:cubicBezTo>
                  <a:pt x="25238" y="9502"/>
                  <a:pt x="28487" y="4038"/>
                  <a:pt x="24869" y="2192"/>
                </a:cubicBezTo>
                <a:close/>
              </a:path>
            </a:pathLst>
          </a:custGeom>
          <a:solidFill>
            <a:schemeClr val="dk2"/>
          </a:solidFill>
          <a:ln>
            <a:noFill/>
          </a:ln>
        </p:spPr>
      </p:sp>
      <p:sp>
        <p:nvSpPr>
          <p:cNvPr id="72" name="Google Shape;72;p13"/>
          <p:cNvSpPr txBox="1">
            <a:spLocks noGrp="1"/>
          </p:cNvSpPr>
          <p:nvPr>
            <p:ph type="title"/>
          </p:nvPr>
        </p:nvSpPr>
        <p:spPr>
          <a:xfrm>
            <a:off x="921013" y="2013258"/>
            <a:ext cx="35172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
        <p:nvSpPr>
          <p:cNvPr id="73" name="Google Shape;73;p13"/>
          <p:cNvSpPr txBox="1">
            <a:spLocks noGrp="1"/>
          </p:cNvSpPr>
          <p:nvPr>
            <p:ph type="title" idx="2"/>
          </p:nvPr>
        </p:nvSpPr>
        <p:spPr>
          <a:xfrm>
            <a:off x="921013" y="3538600"/>
            <a:ext cx="35172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
        <p:nvSpPr>
          <p:cNvPr id="74" name="Google Shape;74;p13"/>
          <p:cNvSpPr txBox="1">
            <a:spLocks noGrp="1"/>
          </p:cNvSpPr>
          <p:nvPr>
            <p:ph type="title" idx="3" hasCustomPrompt="1"/>
          </p:nvPr>
        </p:nvSpPr>
        <p:spPr>
          <a:xfrm>
            <a:off x="921013" y="1590006"/>
            <a:ext cx="878700" cy="62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4" hasCustomPrompt="1"/>
          </p:nvPr>
        </p:nvSpPr>
        <p:spPr>
          <a:xfrm>
            <a:off x="921013" y="3127500"/>
            <a:ext cx="878700" cy="62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5"/>
          </p:nvPr>
        </p:nvSpPr>
        <p:spPr>
          <a:xfrm>
            <a:off x="720000" y="474850"/>
            <a:ext cx="77040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3"/>
          <p:cNvSpPr txBox="1">
            <a:spLocks noGrp="1"/>
          </p:cNvSpPr>
          <p:nvPr>
            <p:ph type="title" idx="6"/>
          </p:nvPr>
        </p:nvSpPr>
        <p:spPr>
          <a:xfrm>
            <a:off x="4706688" y="2013258"/>
            <a:ext cx="3516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
        <p:nvSpPr>
          <p:cNvPr id="78" name="Google Shape;78;p13"/>
          <p:cNvSpPr txBox="1">
            <a:spLocks noGrp="1"/>
          </p:cNvSpPr>
          <p:nvPr>
            <p:ph type="title" idx="7"/>
          </p:nvPr>
        </p:nvSpPr>
        <p:spPr>
          <a:xfrm>
            <a:off x="4706688" y="3538600"/>
            <a:ext cx="3516300" cy="6309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
        <p:nvSpPr>
          <p:cNvPr id="79" name="Google Shape;79;p13"/>
          <p:cNvSpPr txBox="1">
            <a:spLocks noGrp="1"/>
          </p:cNvSpPr>
          <p:nvPr>
            <p:ph type="title" idx="8" hasCustomPrompt="1"/>
          </p:nvPr>
        </p:nvSpPr>
        <p:spPr>
          <a:xfrm>
            <a:off x="4706688" y="1590006"/>
            <a:ext cx="878700" cy="62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9" hasCustomPrompt="1"/>
          </p:nvPr>
        </p:nvSpPr>
        <p:spPr>
          <a:xfrm>
            <a:off x="4706688" y="3127500"/>
            <a:ext cx="878700" cy="62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500"/>
              <a:buFont typeface="Candal"/>
              <a:buNone/>
              <a:defRPr sz="3500" b="1">
                <a:solidFill>
                  <a:schemeClr val="dk1"/>
                </a:solidFill>
                <a:latin typeface="Candal"/>
                <a:ea typeface="Candal"/>
                <a:cs typeface="Candal"/>
                <a:sym typeface="Candal"/>
              </a:defRPr>
            </a:lvl1pPr>
            <a:lvl2pPr lvl="1"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2pPr>
            <a:lvl3pPr lvl="2"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3pPr>
            <a:lvl4pPr lvl="3"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4pPr>
            <a:lvl5pPr lvl="4"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5pPr>
            <a:lvl6pPr lvl="5"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6pPr>
            <a:lvl7pPr lvl="6"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7pPr>
            <a:lvl8pPr lvl="7"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8pPr>
            <a:lvl9pPr lvl="8"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4"/>
              </a:buClr>
              <a:buSzPts val="1400"/>
              <a:buFont typeface="Cabin"/>
              <a:buChar char="●"/>
              <a:defRPr>
                <a:solidFill>
                  <a:schemeClr val="dk1"/>
                </a:solidFill>
                <a:latin typeface="Cabin"/>
                <a:ea typeface="Cabin"/>
                <a:cs typeface="Cabin"/>
                <a:sym typeface="Cabin"/>
              </a:defRPr>
            </a:lvl1pPr>
            <a:lvl2pPr marL="914400" lvl="1"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15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 id="2147483657" r:id="rId7"/>
    <p:sldLayoutId id="2147483658" r:id="rId8"/>
    <p:sldLayoutId id="2147483659" r:id="rId9"/>
    <p:sldLayoutId id="2147483660" r:id="rId10"/>
    <p:sldLayoutId id="2147483661" r:id="rId11"/>
    <p:sldLayoutId id="2147483663" r:id="rId12"/>
    <p:sldLayoutId id="2147483664" r:id="rId13"/>
    <p:sldLayoutId id="2147483665" r:id="rId14"/>
    <p:sldLayoutId id="2147483666"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ctrTitle"/>
          </p:nvPr>
        </p:nvSpPr>
        <p:spPr>
          <a:xfrm>
            <a:off x="1334683" y="1050708"/>
            <a:ext cx="7173211" cy="2218656"/>
          </a:xfrm>
          <a:prstGeom prst="rect">
            <a:avLst/>
          </a:prstGeom>
        </p:spPr>
        <p:txBody>
          <a:bodyPr spcFirstLastPara="1" wrap="square" lIns="91425" tIns="91425" rIns="91425" bIns="91425" anchor="b" anchorCtr="0">
            <a:noAutofit/>
          </a:bodyPr>
          <a:lstStyle/>
          <a:p>
            <a:r>
              <a:rPr lang="en-US" sz="4400" dirty="0">
                <a:solidFill>
                  <a:srgbClr val="00B050"/>
                </a:solidFill>
                <a:effectLst>
                  <a:outerShdw blurRad="38100" dist="38100" dir="2700000" algn="tl">
                    <a:srgbClr val="000000">
                      <a:alpha val="43137"/>
                    </a:srgbClr>
                  </a:outerShdw>
                </a:effectLst>
                <a:highlight>
                  <a:schemeClr val="dk2"/>
                </a:highlight>
                <a:latin typeface="Arial" panose="020B0604020202020204" pitchFamily="34" charset="0"/>
                <a:cs typeface="Arial" panose="020B0604020202020204" pitchFamily="34" charset="0"/>
              </a:rPr>
              <a:t>AI / </a:t>
            </a:r>
            <a:r>
              <a:rPr lang="en-US" sz="4400" dirty="0" err="1">
                <a:solidFill>
                  <a:srgbClr val="00B050"/>
                </a:solidFill>
                <a:effectLst>
                  <a:outerShdw blurRad="38100" dist="38100" dir="2700000" algn="tl">
                    <a:srgbClr val="000000">
                      <a:alpha val="43137"/>
                    </a:srgbClr>
                  </a:outerShdw>
                </a:effectLst>
                <a:highlight>
                  <a:schemeClr val="dk2"/>
                </a:highlight>
                <a:latin typeface="Arial" panose="020B0604020202020204" pitchFamily="34" charset="0"/>
                <a:cs typeface="Arial" panose="020B0604020202020204" pitchFamily="34" charset="0"/>
              </a:rPr>
              <a:t>GenAI</a:t>
            </a:r>
            <a:r>
              <a:rPr lang="en-US" sz="4400" dirty="0">
                <a:solidFill>
                  <a:srgbClr val="00B050"/>
                </a:solidFill>
                <a:effectLst>
                  <a:outerShdw blurRad="38100" dist="38100" dir="2700000" algn="tl">
                    <a:srgbClr val="000000">
                      <a:alpha val="43137"/>
                    </a:srgbClr>
                  </a:outerShdw>
                </a:effectLst>
                <a:highlight>
                  <a:schemeClr val="dk2"/>
                </a:highlight>
                <a:latin typeface="Arial" panose="020B0604020202020204" pitchFamily="34" charset="0"/>
                <a:cs typeface="Arial" panose="020B0604020202020204" pitchFamily="34" charset="0"/>
              </a:rPr>
              <a:t> CƠ HỘI VÀ ỨNG DỤNG TRONG NGÀNH NGÂN HÀNG</a:t>
            </a:r>
          </a:p>
        </p:txBody>
      </p:sp>
      <p:sp>
        <p:nvSpPr>
          <p:cNvPr id="5" name="TextBox 4">
            <a:extLst>
              <a:ext uri="{FF2B5EF4-FFF2-40B4-BE49-F238E27FC236}">
                <a16:creationId xmlns:a16="http://schemas.microsoft.com/office/drawing/2014/main" id="{9FFB98C4-04D3-5B55-B4DE-8C40D12FA14A}"/>
              </a:ext>
            </a:extLst>
          </p:cNvPr>
          <p:cNvSpPr txBox="1"/>
          <p:nvPr/>
        </p:nvSpPr>
        <p:spPr>
          <a:xfrm>
            <a:off x="3726756" y="3631127"/>
            <a:ext cx="2389063" cy="461665"/>
          </a:xfrm>
          <a:prstGeom prst="rect">
            <a:avLst/>
          </a:prstGeom>
          <a:noFill/>
        </p:spPr>
        <p:txBody>
          <a:bodyPr wrap="square" rtlCol="0">
            <a:spAutoFit/>
          </a:bodyPr>
          <a:lstStyle/>
          <a:p>
            <a:r>
              <a:rPr lang="en-US" sz="2400" b="1" i="1" dirty="0"/>
              <a:t>ĐINH NHẬT KÝ </a:t>
            </a:r>
            <a:endParaRPr lang="vi-VN" sz="2400" b="1" i="1" dirty="0"/>
          </a:p>
        </p:txBody>
      </p:sp>
      <p:pic>
        <p:nvPicPr>
          <p:cNvPr id="12" name="Picture 11">
            <a:extLst>
              <a:ext uri="{FF2B5EF4-FFF2-40B4-BE49-F238E27FC236}">
                <a16:creationId xmlns:a16="http://schemas.microsoft.com/office/drawing/2014/main" id="{6B9BA678-C902-6986-B62E-4D9544757C66}"/>
              </a:ext>
            </a:extLst>
          </p:cNvPr>
          <p:cNvPicPr>
            <a:picLocks noChangeAspect="1"/>
          </p:cNvPicPr>
          <p:nvPr/>
        </p:nvPicPr>
        <p:blipFill rotWithShape="1">
          <a:blip r:embed="rId3"/>
          <a:srcRect r="70637"/>
          <a:stretch/>
        </p:blipFill>
        <p:spPr>
          <a:xfrm>
            <a:off x="759860" y="1149971"/>
            <a:ext cx="1008802" cy="1010065"/>
          </a:xfrm>
          <a:prstGeom prst="rect">
            <a:avLst/>
          </a:prstGeom>
        </p:spPr>
      </p:pic>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D6BD6F-C6AC-019B-8E6D-89E579C3FE92}"/>
              </a:ext>
            </a:extLst>
          </p:cNvPr>
          <p:cNvPicPr>
            <a:picLocks noChangeAspect="1"/>
          </p:cNvPicPr>
          <p:nvPr/>
        </p:nvPicPr>
        <p:blipFill rotWithShape="1">
          <a:blip r:embed="rId2"/>
          <a:srcRect b="6538"/>
          <a:stretch/>
        </p:blipFill>
        <p:spPr>
          <a:xfrm>
            <a:off x="1911807" y="0"/>
            <a:ext cx="5460100" cy="4839458"/>
          </a:xfrm>
          <a:prstGeom prst="rect">
            <a:avLst/>
          </a:prstGeom>
        </p:spPr>
      </p:pic>
    </p:spTree>
    <p:extLst>
      <p:ext uri="{BB962C8B-B14F-4D97-AF65-F5344CB8AC3E}">
        <p14:creationId xmlns:p14="http://schemas.microsoft.com/office/powerpoint/2010/main" val="362014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3" name="TextBox 2">
            <a:extLst>
              <a:ext uri="{FF2B5EF4-FFF2-40B4-BE49-F238E27FC236}">
                <a16:creationId xmlns:a16="http://schemas.microsoft.com/office/drawing/2014/main" id="{E6E4CEB3-AF1B-8F2B-6499-B8DA2D23DBEC}"/>
              </a:ext>
            </a:extLst>
          </p:cNvPr>
          <p:cNvSpPr txBox="1"/>
          <p:nvPr/>
        </p:nvSpPr>
        <p:spPr>
          <a:xfrm>
            <a:off x="1973237" y="252101"/>
            <a:ext cx="4714215" cy="584775"/>
          </a:xfrm>
          <a:prstGeom prst="rect">
            <a:avLst/>
          </a:prstGeom>
          <a:noFill/>
        </p:spPr>
        <p:txBody>
          <a:bodyPr wrap="square" rtlCol="0">
            <a:spAutoFit/>
          </a:bodyPr>
          <a:lstStyle/>
          <a:p>
            <a:r>
              <a:rPr lang="vi-VN" sz="3200" b="1" dirty="0"/>
              <a:t>Tạo </a:t>
            </a:r>
            <a:r>
              <a:rPr lang="vi-VN" sz="3200" b="1" dirty="0" err="1"/>
              <a:t>chat</a:t>
            </a:r>
            <a:r>
              <a:rPr lang="vi-VN" sz="3200" b="1" dirty="0"/>
              <a:t> </a:t>
            </a:r>
            <a:r>
              <a:rPr lang="vi-VN" sz="3200" b="1" dirty="0" err="1"/>
              <a:t>bot</a:t>
            </a:r>
            <a:r>
              <a:rPr lang="vi-VN" sz="3200" b="1" dirty="0"/>
              <a:t> </a:t>
            </a:r>
            <a:r>
              <a:rPr lang="vi-VN" sz="3200" b="1" dirty="0">
                <a:solidFill>
                  <a:srgbClr val="00B050"/>
                </a:solidFill>
              </a:rPr>
              <a:t>với </a:t>
            </a:r>
            <a:r>
              <a:rPr lang="vi-VN" sz="3200" b="1" dirty="0" err="1">
                <a:solidFill>
                  <a:srgbClr val="00B050"/>
                </a:solidFill>
              </a:rPr>
              <a:t>GenAI</a:t>
            </a:r>
            <a:endParaRPr lang="vi-VN" sz="3200" dirty="0">
              <a:solidFill>
                <a:srgbClr val="00B050"/>
              </a:solidFill>
            </a:endParaRPr>
          </a:p>
        </p:txBody>
      </p:sp>
      <p:sp>
        <p:nvSpPr>
          <p:cNvPr id="4" name="TextBox 3">
            <a:extLst>
              <a:ext uri="{FF2B5EF4-FFF2-40B4-BE49-F238E27FC236}">
                <a16:creationId xmlns:a16="http://schemas.microsoft.com/office/drawing/2014/main" id="{5F1C90D7-000C-E42E-243C-2EE67C66DC76}"/>
              </a:ext>
            </a:extLst>
          </p:cNvPr>
          <p:cNvSpPr txBox="1"/>
          <p:nvPr/>
        </p:nvSpPr>
        <p:spPr>
          <a:xfrm>
            <a:off x="502201" y="836876"/>
            <a:ext cx="8071157" cy="1600438"/>
          </a:xfrm>
          <a:prstGeom prst="rect">
            <a:avLst/>
          </a:prstGeom>
          <a:noFill/>
        </p:spPr>
        <p:txBody>
          <a:bodyPr wrap="square" rtlCol="0">
            <a:spAutoFit/>
          </a:bodyPr>
          <a:lstStyle/>
          <a:p>
            <a:pPr algn="l"/>
            <a:r>
              <a:rPr lang="vi-VN" b="0" i="0" dirty="0" err="1">
                <a:solidFill>
                  <a:srgbClr val="000000"/>
                </a:solidFill>
                <a:effectLst/>
                <a:latin typeface="+mn-lt"/>
              </a:rPr>
              <a:t>Chatbot</a:t>
            </a:r>
            <a:r>
              <a:rPr lang="vi-VN" b="0" i="0" dirty="0">
                <a:solidFill>
                  <a:srgbClr val="000000"/>
                </a:solidFill>
                <a:effectLst/>
                <a:latin typeface="+mn-lt"/>
              </a:rPr>
              <a:t> đã trở thành một trong những kênh tương tác quan trọng với khách hàng trong ngành dịch vụ. Tuy nhiên, do những giới hạn về công nghệ nên </a:t>
            </a:r>
            <a:r>
              <a:rPr lang="vi-VN" b="0" i="0" dirty="0" err="1">
                <a:solidFill>
                  <a:srgbClr val="000000"/>
                </a:solidFill>
                <a:effectLst/>
                <a:latin typeface="+mn-lt"/>
              </a:rPr>
              <a:t>Chatbot</a:t>
            </a:r>
            <a:r>
              <a:rPr lang="vi-VN" b="0" i="0" dirty="0">
                <a:solidFill>
                  <a:srgbClr val="000000"/>
                </a:solidFill>
                <a:effectLst/>
                <a:latin typeface="+mn-lt"/>
              </a:rPr>
              <a:t> không thể hiểu và tương tác với con người một cách mượt mà. </a:t>
            </a:r>
            <a:r>
              <a:rPr lang="vi-VN" b="0" i="0" dirty="0" err="1">
                <a:solidFill>
                  <a:srgbClr val="000000"/>
                </a:solidFill>
                <a:effectLst/>
                <a:latin typeface="+mn-lt"/>
              </a:rPr>
              <a:t>GenAI</a:t>
            </a:r>
            <a:r>
              <a:rPr lang="vi-VN" b="0" i="0" dirty="0">
                <a:solidFill>
                  <a:srgbClr val="000000"/>
                </a:solidFill>
                <a:effectLst/>
                <a:latin typeface="+mn-lt"/>
              </a:rPr>
              <a:t> xuất hiện đã biến </a:t>
            </a:r>
            <a:r>
              <a:rPr lang="vi-VN" b="0" i="0" dirty="0" err="1">
                <a:solidFill>
                  <a:srgbClr val="000000"/>
                </a:solidFill>
                <a:effectLst/>
                <a:latin typeface="+mn-lt"/>
              </a:rPr>
              <a:t>Chatbot</a:t>
            </a:r>
            <a:r>
              <a:rPr lang="vi-VN" b="0" i="0" dirty="0">
                <a:solidFill>
                  <a:srgbClr val="000000"/>
                </a:solidFill>
                <a:effectLst/>
                <a:latin typeface="+mn-lt"/>
              </a:rPr>
              <a:t> thành các tác nhân trò chuyện thông minh có khả năng tương tác linh hoạt, phù hợp với ngữ cảnh và sáng tạo. </a:t>
            </a:r>
            <a:r>
              <a:rPr lang="vi-VN" b="0" i="0" dirty="0" err="1">
                <a:solidFill>
                  <a:srgbClr val="000000"/>
                </a:solidFill>
                <a:effectLst/>
                <a:latin typeface="+mn-lt"/>
              </a:rPr>
              <a:t>GenAI</a:t>
            </a:r>
            <a:r>
              <a:rPr lang="vi-VN" b="0" i="0" dirty="0">
                <a:solidFill>
                  <a:srgbClr val="000000"/>
                </a:solidFill>
                <a:effectLst/>
                <a:latin typeface="+mn-lt"/>
              </a:rPr>
              <a:t> không chỉ đánh dấu một bước tiến đột phá, mà còn giúp giải quyết những khiếm khuyết, biến </a:t>
            </a:r>
            <a:r>
              <a:rPr lang="vi-VN" b="0" i="0" dirty="0" err="1">
                <a:solidFill>
                  <a:srgbClr val="000000"/>
                </a:solidFill>
                <a:effectLst/>
                <a:latin typeface="+mn-lt"/>
              </a:rPr>
              <a:t>chatbot</a:t>
            </a:r>
            <a:r>
              <a:rPr lang="vi-VN" b="0" i="0" dirty="0">
                <a:solidFill>
                  <a:srgbClr val="000000"/>
                </a:solidFill>
                <a:effectLst/>
                <a:latin typeface="+mn-lt"/>
              </a:rPr>
              <a:t> thành công cụ có “cảm xúc”.</a:t>
            </a:r>
          </a:p>
          <a:p>
            <a:endParaRPr lang="vi-VN" dirty="0"/>
          </a:p>
        </p:txBody>
      </p:sp>
      <p:pic>
        <p:nvPicPr>
          <p:cNvPr id="2" name="Picture 1">
            <a:extLst>
              <a:ext uri="{FF2B5EF4-FFF2-40B4-BE49-F238E27FC236}">
                <a16:creationId xmlns:a16="http://schemas.microsoft.com/office/drawing/2014/main" id="{E777FAE5-CF48-F614-8627-AD66EE893519}"/>
              </a:ext>
            </a:extLst>
          </p:cNvPr>
          <p:cNvPicPr>
            <a:picLocks noChangeAspect="1"/>
          </p:cNvPicPr>
          <p:nvPr/>
        </p:nvPicPr>
        <p:blipFill>
          <a:blip r:embed="rId3"/>
          <a:stretch>
            <a:fillRect/>
          </a:stretch>
        </p:blipFill>
        <p:spPr>
          <a:xfrm>
            <a:off x="4572000" y="2415197"/>
            <a:ext cx="3947028" cy="2148042"/>
          </a:xfrm>
          <a:prstGeom prst="rect">
            <a:avLst/>
          </a:prstGeom>
        </p:spPr>
      </p:pic>
      <p:pic>
        <p:nvPicPr>
          <p:cNvPr id="5" name="Picture 4">
            <a:extLst>
              <a:ext uri="{FF2B5EF4-FFF2-40B4-BE49-F238E27FC236}">
                <a16:creationId xmlns:a16="http://schemas.microsoft.com/office/drawing/2014/main" id="{55C18886-8F88-B66B-9BB8-703325FFDC65}"/>
              </a:ext>
            </a:extLst>
          </p:cNvPr>
          <p:cNvPicPr>
            <a:picLocks noChangeAspect="1"/>
          </p:cNvPicPr>
          <p:nvPr/>
        </p:nvPicPr>
        <p:blipFill>
          <a:blip r:embed="rId4"/>
          <a:stretch>
            <a:fillRect/>
          </a:stretch>
        </p:blipFill>
        <p:spPr>
          <a:xfrm>
            <a:off x="624972" y="2415197"/>
            <a:ext cx="3705373" cy="21480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1D04F8-4BF4-4CFC-4399-51BC204D939D}"/>
              </a:ext>
            </a:extLst>
          </p:cNvPr>
          <p:cNvSpPr>
            <a:spLocks noGrp="1"/>
          </p:cNvSpPr>
          <p:nvPr>
            <p:ph type="title"/>
          </p:nvPr>
        </p:nvSpPr>
        <p:spPr>
          <a:xfrm>
            <a:off x="731260" y="250898"/>
            <a:ext cx="7681480" cy="494552"/>
          </a:xfrm>
        </p:spPr>
        <p:txBody>
          <a:bodyPr/>
          <a:lstStyle/>
          <a:p>
            <a:r>
              <a:rPr lang="vi-VN" sz="3200" b="1" dirty="0">
                <a:latin typeface="Arial" panose="020B0604020202020204" pitchFamily="34" charset="0"/>
                <a:cs typeface="Arial" panose="020B0604020202020204" pitchFamily="34" charset="0"/>
              </a:rPr>
              <a:t>Tạo </a:t>
            </a:r>
            <a:r>
              <a:rPr lang="vi-VN" sz="3200" b="1" dirty="0" err="1">
                <a:latin typeface="Arial" panose="020B0604020202020204" pitchFamily="34" charset="0"/>
                <a:cs typeface="Arial" panose="020B0604020202020204" pitchFamily="34" charset="0"/>
              </a:rPr>
              <a:t>chat</a:t>
            </a:r>
            <a:r>
              <a:rPr lang="vi-VN" sz="3200" b="1" dirty="0">
                <a:latin typeface="Arial" panose="020B0604020202020204" pitchFamily="34" charset="0"/>
                <a:cs typeface="Arial" panose="020B0604020202020204" pitchFamily="34" charset="0"/>
              </a:rPr>
              <a:t> </a:t>
            </a:r>
            <a:r>
              <a:rPr lang="vi-VN" sz="3200" b="1" dirty="0" err="1">
                <a:latin typeface="Arial" panose="020B0604020202020204" pitchFamily="34" charset="0"/>
                <a:cs typeface="Arial" panose="020B0604020202020204" pitchFamily="34" charset="0"/>
              </a:rPr>
              <a:t>bot</a:t>
            </a:r>
            <a:r>
              <a:rPr lang="vi-VN" sz="3200" b="1" dirty="0">
                <a:latin typeface="Arial" panose="020B0604020202020204" pitchFamily="34" charset="0"/>
                <a:cs typeface="Arial" panose="020B0604020202020204" pitchFamily="34" charset="0"/>
              </a:rPr>
              <a:t> </a:t>
            </a:r>
            <a:r>
              <a:rPr lang="vi-VN" sz="3200" b="1" dirty="0">
                <a:solidFill>
                  <a:srgbClr val="00B050"/>
                </a:solidFill>
                <a:latin typeface="Arial" panose="020B0604020202020204" pitchFamily="34" charset="0"/>
                <a:cs typeface="Arial" panose="020B0604020202020204" pitchFamily="34" charset="0"/>
              </a:rPr>
              <a:t>với </a:t>
            </a:r>
            <a:r>
              <a:rPr lang="vi-VN" sz="3200" b="1" dirty="0" err="1">
                <a:solidFill>
                  <a:srgbClr val="00B050"/>
                </a:solidFill>
                <a:latin typeface="Arial" panose="020B0604020202020204" pitchFamily="34" charset="0"/>
                <a:cs typeface="Arial" panose="020B0604020202020204" pitchFamily="34" charset="0"/>
              </a:rPr>
              <a:t>GenAI</a:t>
            </a:r>
            <a:br>
              <a:rPr lang="vi-VN" sz="2800" dirty="0"/>
            </a:br>
            <a:endParaRPr lang="vi-VN" dirty="0"/>
          </a:p>
        </p:txBody>
      </p:sp>
      <p:sp>
        <p:nvSpPr>
          <p:cNvPr id="5" name="TextBox 4">
            <a:extLst>
              <a:ext uri="{FF2B5EF4-FFF2-40B4-BE49-F238E27FC236}">
                <a16:creationId xmlns:a16="http://schemas.microsoft.com/office/drawing/2014/main" id="{703A9D99-EA52-A7EB-F201-BE683B1E4846}"/>
              </a:ext>
            </a:extLst>
          </p:cNvPr>
          <p:cNvSpPr txBox="1"/>
          <p:nvPr/>
        </p:nvSpPr>
        <p:spPr>
          <a:xfrm>
            <a:off x="811272" y="978545"/>
            <a:ext cx="5145961" cy="338554"/>
          </a:xfrm>
          <a:prstGeom prst="rect">
            <a:avLst/>
          </a:prstGeom>
          <a:noFill/>
        </p:spPr>
        <p:txBody>
          <a:bodyPr wrap="none" rtlCol="0">
            <a:spAutoFit/>
          </a:bodyPr>
          <a:lstStyle/>
          <a:p>
            <a:r>
              <a:rPr lang="vi-VN" sz="1600" b="1" dirty="0"/>
              <a:t>Các loại </a:t>
            </a:r>
            <a:r>
              <a:rPr lang="vi-VN" sz="1600" b="1" dirty="0" err="1"/>
              <a:t>chatbot</a:t>
            </a:r>
            <a:r>
              <a:rPr lang="vi-VN" sz="1600" b="1" dirty="0"/>
              <a:t> ứng dụng vào lĩnh vực ngân hàng</a:t>
            </a:r>
          </a:p>
        </p:txBody>
      </p:sp>
      <p:pic>
        <p:nvPicPr>
          <p:cNvPr id="7" name="Picture 6">
            <a:extLst>
              <a:ext uri="{FF2B5EF4-FFF2-40B4-BE49-F238E27FC236}">
                <a16:creationId xmlns:a16="http://schemas.microsoft.com/office/drawing/2014/main" id="{A866ECED-F56F-FFF7-BCF4-5FB56DE05C8B}"/>
              </a:ext>
            </a:extLst>
          </p:cNvPr>
          <p:cNvPicPr>
            <a:picLocks noChangeAspect="1"/>
          </p:cNvPicPr>
          <p:nvPr/>
        </p:nvPicPr>
        <p:blipFill>
          <a:blip r:embed="rId2"/>
          <a:stretch>
            <a:fillRect/>
          </a:stretch>
        </p:blipFill>
        <p:spPr>
          <a:xfrm>
            <a:off x="811272" y="1550194"/>
            <a:ext cx="7279182" cy="2846328"/>
          </a:xfrm>
          <a:prstGeom prst="rect">
            <a:avLst/>
          </a:prstGeom>
        </p:spPr>
      </p:pic>
    </p:spTree>
    <p:extLst>
      <p:ext uri="{BB962C8B-B14F-4D97-AF65-F5344CB8AC3E}">
        <p14:creationId xmlns:p14="http://schemas.microsoft.com/office/powerpoint/2010/main" val="3133059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D0553D5-B4D1-B480-FBCE-6C6049C143A4}"/>
              </a:ext>
            </a:extLst>
          </p:cNvPr>
          <p:cNvSpPr txBox="1">
            <a:spLocks/>
          </p:cNvSpPr>
          <p:nvPr/>
        </p:nvSpPr>
        <p:spPr>
          <a:xfrm>
            <a:off x="718367" y="873954"/>
            <a:ext cx="7604720" cy="342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3"/>
              </a:buClr>
              <a:buSzPts val="1400"/>
              <a:buFont typeface="Cabin"/>
              <a:buChar char="●"/>
              <a:defRPr sz="16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Char char="○"/>
              <a:defRPr sz="28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400"/>
              <a:buFont typeface="Cabin"/>
              <a:buChar char="■"/>
              <a:defRPr sz="28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400"/>
              <a:buFont typeface="Cabin"/>
              <a:buChar char="●"/>
              <a:defRPr sz="28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400"/>
              <a:buFont typeface="Cabin"/>
              <a:buChar char="○"/>
              <a:defRPr sz="28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400"/>
              <a:buFont typeface="Cabin"/>
              <a:buChar char="■"/>
              <a:defRPr sz="28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400"/>
              <a:buFont typeface="Cabin"/>
              <a:buChar char="●"/>
              <a:defRPr sz="28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400"/>
              <a:buFont typeface="Cabin"/>
              <a:buChar char="○"/>
              <a:defRPr sz="28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400"/>
              <a:buFont typeface="Cabin"/>
              <a:buChar char="■"/>
              <a:defRPr sz="2800" b="0" i="0" u="none" strike="noStrike" cap="none">
                <a:solidFill>
                  <a:schemeClr val="dk1"/>
                </a:solidFill>
                <a:latin typeface="Cabin"/>
                <a:ea typeface="Cabin"/>
                <a:cs typeface="Cabin"/>
                <a:sym typeface="Cabin"/>
              </a:defRPr>
            </a:lvl9pPr>
          </a:lstStyle>
          <a:p>
            <a:r>
              <a:rPr lang="vi-VN" dirty="0" err="1">
                <a:latin typeface="+mn-lt"/>
              </a:rPr>
              <a:t>Chatbot</a:t>
            </a:r>
            <a:r>
              <a:rPr lang="vi-VN" dirty="0">
                <a:latin typeface="+mn-lt"/>
              </a:rPr>
              <a:t> dựa trên quy tắc (</a:t>
            </a:r>
            <a:r>
              <a:rPr lang="vi-VN" dirty="0" err="1">
                <a:latin typeface="+mn-lt"/>
              </a:rPr>
              <a:t>Rule-based</a:t>
            </a:r>
            <a:r>
              <a:rPr lang="vi-VN" dirty="0">
                <a:latin typeface="+mn-lt"/>
              </a:rPr>
              <a:t> </a:t>
            </a:r>
            <a:r>
              <a:rPr lang="vi-VN" dirty="0" err="1">
                <a:latin typeface="+mn-lt"/>
              </a:rPr>
              <a:t>chatbots</a:t>
            </a:r>
            <a:r>
              <a:rPr lang="vi-VN" dirty="0">
                <a:latin typeface="+mn-lt"/>
              </a:rPr>
              <a:t>), là dạng </a:t>
            </a:r>
            <a:r>
              <a:rPr lang="vi-VN" dirty="0" err="1">
                <a:latin typeface="+mn-lt"/>
              </a:rPr>
              <a:t>chatbot</a:t>
            </a:r>
            <a:r>
              <a:rPr lang="vi-VN" dirty="0">
                <a:latin typeface="+mn-lt"/>
              </a:rPr>
              <a:t> đầu tiên. Những </a:t>
            </a:r>
            <a:r>
              <a:rPr lang="vi-VN" dirty="0" err="1">
                <a:latin typeface="+mn-lt"/>
              </a:rPr>
              <a:t>chatbot</a:t>
            </a:r>
            <a:r>
              <a:rPr lang="vi-VN" dirty="0">
                <a:latin typeface="+mn-lt"/>
              </a:rPr>
              <a:t> này trả lời dựa trên một bộ quy tắc cố định được xác định trước, bằng việc nhận dạng từ vựng của văn bản đầu vào và không tạo thêm được bất kỳ câu trả lời mới nào. Kiến thức của </a:t>
            </a:r>
            <a:r>
              <a:rPr lang="vi-VN" dirty="0" err="1">
                <a:latin typeface="+mn-lt"/>
              </a:rPr>
              <a:t>chatbot</a:t>
            </a:r>
            <a:r>
              <a:rPr lang="vi-VN" dirty="0">
                <a:latin typeface="+mn-lt"/>
              </a:rPr>
              <a:t> này được con người lập trình và được trình bày bằng các mẫu hội thoại Do vậy, nếu một bộ quy tắc được lập trình đủ phức tạp thì </a:t>
            </a:r>
            <a:r>
              <a:rPr lang="vi-VN" dirty="0" err="1">
                <a:latin typeface="+mn-lt"/>
              </a:rPr>
              <a:t>chatbot</a:t>
            </a:r>
            <a:r>
              <a:rPr lang="vi-VN" dirty="0">
                <a:latin typeface="+mn-lt"/>
              </a:rPr>
              <a:t> này có thể trả lời nhiều loại câu hỏi của người dùng. Tuy nhiên, chỉ cần người dùng nhập sai chính tả, ngữ pháp thì </a:t>
            </a:r>
            <a:r>
              <a:rPr lang="vi-VN" dirty="0" err="1">
                <a:latin typeface="+mn-lt"/>
              </a:rPr>
              <a:t>chatbot</a:t>
            </a:r>
            <a:r>
              <a:rPr lang="vi-VN" dirty="0">
                <a:latin typeface="+mn-lt"/>
              </a:rPr>
              <a:t> này sẽ không hiểu được </a:t>
            </a:r>
          </a:p>
          <a:p>
            <a:pPr marL="139700" indent="0">
              <a:buNone/>
            </a:pPr>
            <a:endParaRPr lang="vi-VN" dirty="0">
              <a:latin typeface="+mn-lt"/>
            </a:endParaRPr>
          </a:p>
          <a:p>
            <a:r>
              <a:rPr lang="vi-VN" dirty="0" err="1">
                <a:latin typeface="+mn-lt"/>
              </a:rPr>
              <a:t>Chatbot</a:t>
            </a:r>
            <a:r>
              <a:rPr lang="vi-VN" dirty="0">
                <a:latin typeface="+mn-lt"/>
              </a:rPr>
              <a:t> dựa trên truy xuất (</a:t>
            </a:r>
            <a:r>
              <a:rPr lang="vi-VN" dirty="0" err="1">
                <a:latin typeface="+mn-lt"/>
              </a:rPr>
              <a:t>retrievalbased</a:t>
            </a:r>
            <a:r>
              <a:rPr lang="vi-VN" dirty="0">
                <a:latin typeface="+mn-lt"/>
              </a:rPr>
              <a:t> </a:t>
            </a:r>
            <a:r>
              <a:rPr lang="vi-VN" dirty="0" err="1">
                <a:latin typeface="+mn-lt"/>
              </a:rPr>
              <a:t>chatbots</a:t>
            </a:r>
            <a:r>
              <a:rPr lang="vi-VN" dirty="0">
                <a:latin typeface="+mn-lt"/>
              </a:rPr>
              <a:t>), </a:t>
            </a:r>
            <a:r>
              <a:rPr lang="vi-VN" dirty="0" err="1">
                <a:latin typeface="+mn-lt"/>
              </a:rPr>
              <a:t>chatbot</a:t>
            </a:r>
            <a:r>
              <a:rPr lang="vi-VN" dirty="0">
                <a:latin typeface="+mn-lt"/>
              </a:rPr>
              <a:t> này có một chút khác biệt so với </a:t>
            </a:r>
            <a:r>
              <a:rPr lang="vi-VN" dirty="0" err="1">
                <a:latin typeface="+mn-lt"/>
              </a:rPr>
              <a:t>chatbot</a:t>
            </a:r>
            <a:r>
              <a:rPr lang="vi-VN" dirty="0">
                <a:latin typeface="+mn-lt"/>
              </a:rPr>
              <a:t> dựa trên quy tắc. Cụ thể, </a:t>
            </a:r>
            <a:r>
              <a:rPr lang="vi-VN" dirty="0" err="1">
                <a:latin typeface="+mn-lt"/>
              </a:rPr>
              <a:t>chatbot</a:t>
            </a:r>
            <a:r>
              <a:rPr lang="vi-VN" dirty="0">
                <a:latin typeface="+mn-lt"/>
              </a:rPr>
              <a:t> dựa trên truy xuất sử dụng API (</a:t>
            </a:r>
            <a:r>
              <a:rPr lang="vi-VN" dirty="0" err="1">
                <a:latin typeface="+mn-lt"/>
              </a:rPr>
              <a:t>Application</a:t>
            </a:r>
            <a:r>
              <a:rPr lang="vi-VN" dirty="0">
                <a:latin typeface="+mn-lt"/>
              </a:rPr>
              <a:t> </a:t>
            </a:r>
            <a:r>
              <a:rPr lang="vi-VN" dirty="0" err="1">
                <a:latin typeface="+mn-lt"/>
              </a:rPr>
              <a:t>Programming</a:t>
            </a:r>
            <a:r>
              <a:rPr lang="vi-VN" dirty="0">
                <a:latin typeface="+mn-lt"/>
              </a:rPr>
              <a:t> </a:t>
            </a:r>
            <a:r>
              <a:rPr lang="vi-VN" dirty="0" err="1">
                <a:latin typeface="+mn-lt"/>
              </a:rPr>
              <a:t>Interface</a:t>
            </a:r>
            <a:r>
              <a:rPr lang="vi-VN" dirty="0">
                <a:latin typeface="+mn-lt"/>
              </a:rPr>
              <a:t>) giúp cho nó linh hoạt hơn khi truy vấn và phân tích dữ liệu người dùng nhập vào </a:t>
            </a:r>
          </a:p>
        </p:txBody>
      </p:sp>
      <p:sp>
        <p:nvSpPr>
          <p:cNvPr id="6" name="TextBox 5">
            <a:extLst>
              <a:ext uri="{FF2B5EF4-FFF2-40B4-BE49-F238E27FC236}">
                <a16:creationId xmlns:a16="http://schemas.microsoft.com/office/drawing/2014/main" id="{75C1CEE3-F344-D8D9-3284-C11ED2441FAE}"/>
              </a:ext>
            </a:extLst>
          </p:cNvPr>
          <p:cNvSpPr txBox="1"/>
          <p:nvPr/>
        </p:nvSpPr>
        <p:spPr>
          <a:xfrm>
            <a:off x="2665091" y="289179"/>
            <a:ext cx="3711272" cy="584775"/>
          </a:xfrm>
          <a:prstGeom prst="rect">
            <a:avLst/>
          </a:prstGeom>
          <a:noFill/>
        </p:spPr>
        <p:txBody>
          <a:bodyPr wrap="none" rtlCol="0">
            <a:spAutoFit/>
          </a:bodyPr>
          <a:lstStyle/>
          <a:p>
            <a:r>
              <a:rPr lang="vi-VN" sz="3200" b="1" dirty="0" err="1">
                <a:latin typeface="Arial" panose="020B0604020202020204" pitchFamily="34" charset="0"/>
                <a:cs typeface="Arial" panose="020B0604020202020204" pitchFamily="34" charset="0"/>
              </a:rPr>
              <a:t>Rule</a:t>
            </a:r>
            <a:r>
              <a:rPr lang="vi-VN" sz="3200" b="1" dirty="0">
                <a:latin typeface="Arial" panose="020B0604020202020204" pitchFamily="34" charset="0"/>
                <a:cs typeface="Arial" panose="020B0604020202020204" pitchFamily="34" charset="0"/>
              </a:rPr>
              <a:t> </a:t>
            </a:r>
            <a:r>
              <a:rPr lang="vi-VN" sz="3200" b="1" dirty="0" err="1">
                <a:latin typeface="Arial" panose="020B0604020202020204" pitchFamily="34" charset="0"/>
                <a:cs typeface="Arial" panose="020B0604020202020204" pitchFamily="34" charset="0"/>
              </a:rPr>
              <a:t>base</a:t>
            </a:r>
            <a:r>
              <a:rPr lang="vi-VN" sz="3200" b="1" dirty="0">
                <a:latin typeface="Arial" panose="020B0604020202020204" pitchFamily="34" charset="0"/>
                <a:cs typeface="Arial" panose="020B0604020202020204" pitchFamily="34" charset="0"/>
              </a:rPr>
              <a:t> </a:t>
            </a:r>
            <a:r>
              <a:rPr lang="vi-VN" sz="3200" b="1" dirty="0" err="1">
                <a:solidFill>
                  <a:srgbClr val="00B050"/>
                </a:solidFill>
                <a:latin typeface="Arial" panose="020B0604020202020204" pitchFamily="34" charset="0"/>
                <a:cs typeface="Arial" panose="020B0604020202020204" pitchFamily="34" charset="0"/>
              </a:rPr>
              <a:t>chatbot</a:t>
            </a:r>
            <a:endParaRPr lang="vi-VN" sz="3200"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8868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DD0400C-06B4-76C8-569E-9BCD8AE39369}"/>
              </a:ext>
            </a:extLst>
          </p:cNvPr>
          <p:cNvSpPr>
            <a:spLocks noGrp="1"/>
          </p:cNvSpPr>
          <p:nvPr>
            <p:ph type="subTitle" idx="2"/>
          </p:nvPr>
        </p:nvSpPr>
        <p:spPr>
          <a:xfrm>
            <a:off x="816819" y="908392"/>
            <a:ext cx="7510362" cy="1663358"/>
          </a:xfrm>
        </p:spPr>
        <p:txBody>
          <a:bodyPr/>
          <a:lstStyle/>
          <a:p>
            <a:r>
              <a:rPr lang="vi-VN" dirty="0">
                <a:latin typeface="+mn-lt"/>
              </a:rPr>
              <a:t>AI </a:t>
            </a:r>
            <a:r>
              <a:rPr lang="vi-VN" dirty="0" err="1">
                <a:latin typeface="+mn-lt"/>
              </a:rPr>
              <a:t>chatbot</a:t>
            </a:r>
            <a:r>
              <a:rPr lang="vi-VN" dirty="0">
                <a:latin typeface="+mn-lt"/>
              </a:rPr>
              <a:t>, được cho là trả lời tốt hơn </a:t>
            </a:r>
            <a:r>
              <a:rPr lang="vi-VN" dirty="0" err="1">
                <a:latin typeface="+mn-lt"/>
              </a:rPr>
              <a:t>chatbot</a:t>
            </a:r>
            <a:r>
              <a:rPr lang="vi-VN" dirty="0">
                <a:latin typeface="+mn-lt"/>
              </a:rPr>
              <a:t> theo kịch bản có sẵn, bằng cách dựa trên thông tin đầu vào hiện tại và trong quá khứ của người dùng. Các </a:t>
            </a:r>
            <a:r>
              <a:rPr lang="vi-VN" dirty="0" err="1">
                <a:latin typeface="+mn-lt"/>
              </a:rPr>
              <a:t>chatbot</a:t>
            </a:r>
            <a:r>
              <a:rPr lang="vi-VN" dirty="0">
                <a:latin typeface="+mn-lt"/>
              </a:rPr>
              <a:t> này giống con người hơn do sử dụng các thuật toán máy học, kỹ thuật học sâu để đưa ra các phản hồi. Tuy nhiên, công nghệ hiện tại vẫn đang gặp khó khăn trong việc xây dựng và huấn luyện những </a:t>
            </a:r>
            <a:r>
              <a:rPr lang="vi-VN" dirty="0" err="1">
                <a:latin typeface="+mn-lt"/>
              </a:rPr>
              <a:t>chatbot</a:t>
            </a:r>
            <a:r>
              <a:rPr lang="vi-VN" dirty="0">
                <a:latin typeface="+mn-lt"/>
              </a:rPr>
              <a:t> này</a:t>
            </a:r>
          </a:p>
        </p:txBody>
      </p:sp>
      <p:sp>
        <p:nvSpPr>
          <p:cNvPr id="4" name="Title 3">
            <a:extLst>
              <a:ext uri="{FF2B5EF4-FFF2-40B4-BE49-F238E27FC236}">
                <a16:creationId xmlns:a16="http://schemas.microsoft.com/office/drawing/2014/main" id="{C663CB75-063F-2E04-9845-DEFF8579C6AD}"/>
              </a:ext>
            </a:extLst>
          </p:cNvPr>
          <p:cNvSpPr>
            <a:spLocks noGrp="1"/>
          </p:cNvSpPr>
          <p:nvPr>
            <p:ph type="title"/>
          </p:nvPr>
        </p:nvSpPr>
        <p:spPr>
          <a:xfrm>
            <a:off x="720000" y="151716"/>
            <a:ext cx="7704000" cy="694800"/>
          </a:xfrm>
        </p:spPr>
        <p:txBody>
          <a:bodyPr/>
          <a:lstStyle/>
          <a:p>
            <a:r>
              <a:rPr lang="vi-VN" sz="3200" dirty="0">
                <a:latin typeface="+mn-lt"/>
              </a:rPr>
              <a:t>AI </a:t>
            </a:r>
            <a:r>
              <a:rPr lang="vi-VN" sz="3200" dirty="0" err="1">
                <a:solidFill>
                  <a:srgbClr val="00B050"/>
                </a:solidFill>
                <a:latin typeface="+mn-lt"/>
              </a:rPr>
              <a:t>chatbot</a:t>
            </a:r>
            <a:endParaRPr lang="vi-VN" sz="3200" dirty="0">
              <a:solidFill>
                <a:srgbClr val="00B050"/>
              </a:solidFill>
              <a:latin typeface="+mn-lt"/>
            </a:endParaRPr>
          </a:p>
        </p:txBody>
      </p:sp>
      <p:pic>
        <p:nvPicPr>
          <p:cNvPr id="6" name="Picture 5">
            <a:extLst>
              <a:ext uri="{FF2B5EF4-FFF2-40B4-BE49-F238E27FC236}">
                <a16:creationId xmlns:a16="http://schemas.microsoft.com/office/drawing/2014/main" id="{77E2F580-73A8-1790-7611-6695F134FF30}"/>
              </a:ext>
            </a:extLst>
          </p:cNvPr>
          <p:cNvPicPr>
            <a:picLocks noChangeAspect="1"/>
          </p:cNvPicPr>
          <p:nvPr/>
        </p:nvPicPr>
        <p:blipFill>
          <a:blip r:embed="rId2"/>
          <a:stretch>
            <a:fillRect/>
          </a:stretch>
        </p:blipFill>
        <p:spPr>
          <a:xfrm>
            <a:off x="2904903" y="2861515"/>
            <a:ext cx="3527831" cy="1971733"/>
          </a:xfrm>
          <a:prstGeom prst="rect">
            <a:avLst/>
          </a:prstGeom>
        </p:spPr>
      </p:pic>
    </p:spTree>
    <p:extLst>
      <p:ext uri="{BB962C8B-B14F-4D97-AF65-F5344CB8AC3E}">
        <p14:creationId xmlns:p14="http://schemas.microsoft.com/office/powerpoint/2010/main" val="740366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5CAA37-3FF9-7B4D-2684-2B0D5CAE9DC5}"/>
              </a:ext>
            </a:extLst>
          </p:cNvPr>
          <p:cNvSpPr>
            <a:spLocks noGrp="1"/>
          </p:cNvSpPr>
          <p:nvPr>
            <p:ph type="title"/>
          </p:nvPr>
        </p:nvSpPr>
        <p:spPr>
          <a:xfrm>
            <a:off x="-185632" y="290553"/>
            <a:ext cx="9309005" cy="694800"/>
          </a:xfrm>
        </p:spPr>
        <p:txBody>
          <a:bodyPr/>
          <a:lstStyle/>
          <a:p>
            <a:r>
              <a:rPr lang="vi-VN" sz="2800" dirty="0">
                <a:latin typeface="+mn-lt"/>
              </a:rPr>
              <a:t>Dự đoán và cung </a:t>
            </a:r>
            <a:r>
              <a:rPr lang="vi-VN" sz="2800" dirty="0">
                <a:solidFill>
                  <a:srgbClr val="00B050"/>
                </a:solidFill>
                <a:latin typeface="+mn-lt"/>
              </a:rPr>
              <a:t>cấp nội dung cá nhân </a:t>
            </a:r>
            <a:r>
              <a:rPr lang="vi-VN" sz="2800" dirty="0" err="1">
                <a:solidFill>
                  <a:srgbClr val="00B050"/>
                </a:solidFill>
                <a:latin typeface="+mn-lt"/>
              </a:rPr>
              <a:t>hoá</a:t>
            </a:r>
            <a:endParaRPr lang="vi-VN" sz="2800" dirty="0">
              <a:solidFill>
                <a:srgbClr val="00B050"/>
              </a:solidFill>
              <a:latin typeface="+mn-lt"/>
            </a:endParaRPr>
          </a:p>
        </p:txBody>
      </p:sp>
      <p:sp>
        <p:nvSpPr>
          <p:cNvPr id="2" name="TextBox 1">
            <a:extLst>
              <a:ext uri="{FF2B5EF4-FFF2-40B4-BE49-F238E27FC236}">
                <a16:creationId xmlns:a16="http://schemas.microsoft.com/office/drawing/2014/main" id="{6C0EE056-4300-3BBB-E024-7BB2FBAACE6E}"/>
              </a:ext>
            </a:extLst>
          </p:cNvPr>
          <p:cNvSpPr txBox="1"/>
          <p:nvPr/>
        </p:nvSpPr>
        <p:spPr>
          <a:xfrm>
            <a:off x="804395" y="985353"/>
            <a:ext cx="7328952" cy="1815882"/>
          </a:xfrm>
          <a:prstGeom prst="rect">
            <a:avLst/>
          </a:prstGeom>
          <a:noFill/>
        </p:spPr>
        <p:txBody>
          <a:bodyPr wrap="square" rtlCol="0">
            <a:spAutoFit/>
          </a:bodyPr>
          <a:lstStyle/>
          <a:p>
            <a:r>
              <a:rPr lang="vi-VN" b="0" i="0" dirty="0">
                <a:solidFill>
                  <a:srgbClr val="000000"/>
                </a:solidFill>
                <a:effectLst/>
                <a:latin typeface="+mn-lt"/>
              </a:rPr>
              <a:t>Bằng cách sử dụng mô hình học máy (</a:t>
            </a:r>
            <a:r>
              <a:rPr lang="vi-VN" b="0" i="0" dirty="0" err="1">
                <a:solidFill>
                  <a:srgbClr val="000000"/>
                </a:solidFill>
                <a:effectLst/>
                <a:latin typeface="+mn-lt"/>
              </a:rPr>
              <a:t>Machine</a:t>
            </a:r>
            <a:r>
              <a:rPr lang="vi-VN" b="0" i="0" dirty="0">
                <a:solidFill>
                  <a:srgbClr val="000000"/>
                </a:solidFill>
                <a:effectLst/>
                <a:latin typeface="+mn-lt"/>
              </a:rPr>
              <a:t> </a:t>
            </a:r>
            <a:r>
              <a:rPr lang="vi-VN" b="0" i="0" dirty="0" err="1">
                <a:solidFill>
                  <a:srgbClr val="000000"/>
                </a:solidFill>
                <a:effectLst/>
                <a:latin typeface="+mn-lt"/>
              </a:rPr>
              <a:t>learning</a:t>
            </a:r>
            <a:r>
              <a:rPr lang="vi-VN" b="0" i="0" dirty="0">
                <a:solidFill>
                  <a:srgbClr val="000000"/>
                </a:solidFill>
                <a:effectLst/>
                <a:latin typeface="+mn-lt"/>
              </a:rPr>
              <a:t>) và dữ liệu lớn (</a:t>
            </a:r>
            <a:r>
              <a:rPr lang="vi-VN" b="0" i="0" dirty="0" err="1">
                <a:solidFill>
                  <a:srgbClr val="000000"/>
                </a:solidFill>
                <a:effectLst/>
                <a:latin typeface="+mn-lt"/>
              </a:rPr>
              <a:t>Big</a:t>
            </a:r>
            <a:r>
              <a:rPr lang="vi-VN" b="0" i="0" dirty="0">
                <a:solidFill>
                  <a:srgbClr val="000000"/>
                </a:solidFill>
                <a:effectLst/>
                <a:latin typeface="+mn-lt"/>
              </a:rPr>
              <a:t> </a:t>
            </a:r>
            <a:r>
              <a:rPr lang="vi-VN" b="0" i="0" dirty="0" err="1">
                <a:solidFill>
                  <a:srgbClr val="000000"/>
                </a:solidFill>
                <a:effectLst/>
                <a:latin typeface="+mn-lt"/>
              </a:rPr>
              <a:t>Data</a:t>
            </a:r>
            <a:r>
              <a:rPr lang="vi-VN" b="0" i="0" dirty="0">
                <a:solidFill>
                  <a:srgbClr val="000000"/>
                </a:solidFill>
                <a:effectLst/>
                <a:latin typeface="+mn-lt"/>
              </a:rPr>
              <a:t>), AI có thể tạo ra nội dung cá nhân hóa và dự đoán xu hướng tương lai cho từng đối tượng khách hàng mục tiêu. Nhờ vào lượng lớn dữ liệu khách hàng mà ngân hàng thu thập được, AI có thể xử lý, phân tích để xây dựng được hồ sơ khách hàng bao gồm các thông tin về sở thích, hành vi, lịch sử giao dịch, những thông tin được quan tâm… Ngân hàng có thể tận dụng thông tin này để đề xuất sản phẩm theo yêu cầu cá nhân, chiến lược đầu tư, tư vấn tài chính hay điều chỉnh ưu đãi theo đúng nhu cầu của khách hàng. Điều này giúp tăng cường sự hài lòng của khách hàng và thúc đẩy sự tương tác sâu sắc hơn.</a:t>
            </a:r>
            <a:endParaRPr lang="vi-VN" dirty="0">
              <a:latin typeface="+mn-lt"/>
            </a:endParaRPr>
          </a:p>
        </p:txBody>
      </p:sp>
      <p:pic>
        <p:nvPicPr>
          <p:cNvPr id="5" name="Picture 4">
            <a:extLst>
              <a:ext uri="{FF2B5EF4-FFF2-40B4-BE49-F238E27FC236}">
                <a16:creationId xmlns:a16="http://schemas.microsoft.com/office/drawing/2014/main" id="{1C8EFA57-BC3D-D21D-4FED-826605AFC82B}"/>
              </a:ext>
            </a:extLst>
          </p:cNvPr>
          <p:cNvPicPr>
            <a:picLocks noChangeAspect="1"/>
          </p:cNvPicPr>
          <p:nvPr/>
        </p:nvPicPr>
        <p:blipFill>
          <a:blip r:embed="rId3"/>
          <a:stretch>
            <a:fillRect/>
          </a:stretch>
        </p:blipFill>
        <p:spPr>
          <a:xfrm>
            <a:off x="4874369" y="2960091"/>
            <a:ext cx="3258978" cy="1748984"/>
          </a:xfrm>
          <a:prstGeom prst="rect">
            <a:avLst/>
          </a:prstGeom>
        </p:spPr>
      </p:pic>
      <p:pic>
        <p:nvPicPr>
          <p:cNvPr id="6" name="Picture 5">
            <a:extLst>
              <a:ext uri="{FF2B5EF4-FFF2-40B4-BE49-F238E27FC236}">
                <a16:creationId xmlns:a16="http://schemas.microsoft.com/office/drawing/2014/main" id="{39A389D5-4EAD-C475-E077-2C52A703C15A}"/>
              </a:ext>
            </a:extLst>
          </p:cNvPr>
          <p:cNvPicPr>
            <a:picLocks noChangeAspect="1"/>
          </p:cNvPicPr>
          <p:nvPr/>
        </p:nvPicPr>
        <p:blipFill>
          <a:blip r:embed="rId4"/>
          <a:stretch>
            <a:fillRect/>
          </a:stretch>
        </p:blipFill>
        <p:spPr>
          <a:xfrm>
            <a:off x="1167776" y="2915800"/>
            <a:ext cx="2867960" cy="1864174"/>
          </a:xfrm>
          <a:prstGeom prst="rect">
            <a:avLst/>
          </a:prstGeom>
        </p:spPr>
      </p:pic>
    </p:spTree>
    <p:extLst>
      <p:ext uri="{BB962C8B-B14F-4D97-AF65-F5344CB8AC3E}">
        <p14:creationId xmlns:p14="http://schemas.microsoft.com/office/powerpoint/2010/main" val="15316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9001495-065E-3E78-C79D-874D3C7CEEC9}"/>
              </a:ext>
            </a:extLst>
          </p:cNvPr>
          <p:cNvSpPr>
            <a:spLocks noGrp="1"/>
          </p:cNvSpPr>
          <p:nvPr>
            <p:ph type="subTitle" idx="2"/>
          </p:nvPr>
        </p:nvSpPr>
        <p:spPr>
          <a:xfrm>
            <a:off x="603122" y="971138"/>
            <a:ext cx="4965779" cy="3600862"/>
          </a:xfrm>
        </p:spPr>
        <p:txBody>
          <a:bodyPr/>
          <a:lstStyle/>
          <a:p>
            <a:r>
              <a:rPr lang="vi-VN" b="0" i="0" dirty="0">
                <a:solidFill>
                  <a:srgbClr val="333333"/>
                </a:solidFill>
                <a:effectLst/>
                <a:latin typeface="+mn-lt"/>
              </a:rPr>
              <a:t>Các tổ chức tài chính, ngân hàng hiện nay sở hữu một số lượng giấy tờ rất lớn do mô hình hoạt động truyền thống đòi hỏi các nghiệp vụ phải có văn bản. Ứng dụng AI vào nhận diện và phân tích văn bản có thể giúp các tổ chức đào được các kiến thức ẩn bên trong khối lượng văn bản, từ đó đưa ra các quyết định như tối ưu hóa quy trình nghiệp vụ</a:t>
            </a:r>
          </a:p>
          <a:p>
            <a:r>
              <a:rPr lang="vi-VN" b="0" i="0" dirty="0">
                <a:solidFill>
                  <a:srgbClr val="333333"/>
                </a:solidFill>
                <a:effectLst/>
                <a:latin typeface="+mn-lt"/>
              </a:rPr>
              <a:t>Với hệ thống </a:t>
            </a:r>
            <a:r>
              <a:rPr lang="vi-VN" b="0" i="0" dirty="0" err="1">
                <a:solidFill>
                  <a:srgbClr val="333333"/>
                </a:solidFill>
                <a:effectLst/>
                <a:latin typeface="+mn-lt"/>
              </a:rPr>
              <a:t>camera</a:t>
            </a:r>
            <a:r>
              <a:rPr lang="vi-VN" b="0" i="0" dirty="0">
                <a:solidFill>
                  <a:srgbClr val="333333"/>
                </a:solidFill>
                <a:effectLst/>
                <a:latin typeface="+mn-lt"/>
              </a:rPr>
              <a:t> cài đặt trong các phòng giao dịch, điểm tiếp đón khách hàng hay sử dụng </a:t>
            </a:r>
            <a:r>
              <a:rPr lang="vi-VN" b="0" i="0" dirty="0" err="1">
                <a:solidFill>
                  <a:srgbClr val="333333"/>
                </a:solidFill>
                <a:effectLst/>
                <a:latin typeface="+mn-lt"/>
              </a:rPr>
              <a:t>camera</a:t>
            </a:r>
            <a:r>
              <a:rPr lang="vi-VN" b="0" i="0" dirty="0">
                <a:solidFill>
                  <a:srgbClr val="333333"/>
                </a:solidFill>
                <a:effectLst/>
                <a:latin typeface="+mn-lt"/>
              </a:rPr>
              <a:t> điện thoại, AI có thể được ứng dụng để nhận diện khuôn mặt, định danh khách hàng.</a:t>
            </a:r>
            <a:endParaRPr lang="vi-VN" dirty="0">
              <a:latin typeface="+mn-lt"/>
            </a:endParaRPr>
          </a:p>
          <a:p>
            <a:endParaRPr lang="vi-VN" dirty="0"/>
          </a:p>
        </p:txBody>
      </p:sp>
      <p:sp>
        <p:nvSpPr>
          <p:cNvPr id="4" name="Title 3">
            <a:extLst>
              <a:ext uri="{FF2B5EF4-FFF2-40B4-BE49-F238E27FC236}">
                <a16:creationId xmlns:a16="http://schemas.microsoft.com/office/drawing/2014/main" id="{5EF80338-1FBF-BB49-70ED-059E1B813E6B}"/>
              </a:ext>
            </a:extLst>
          </p:cNvPr>
          <p:cNvSpPr>
            <a:spLocks noGrp="1"/>
          </p:cNvSpPr>
          <p:nvPr>
            <p:ph type="title"/>
          </p:nvPr>
        </p:nvSpPr>
        <p:spPr>
          <a:xfrm>
            <a:off x="499994" y="289220"/>
            <a:ext cx="7704000" cy="694800"/>
          </a:xfrm>
        </p:spPr>
        <p:txBody>
          <a:bodyPr/>
          <a:lstStyle/>
          <a:p>
            <a:r>
              <a:rPr lang="en-US" dirty="0" err="1">
                <a:latin typeface="+mn-lt"/>
              </a:rPr>
              <a:t>Phân</a:t>
            </a:r>
            <a:r>
              <a:rPr lang="en-US" dirty="0">
                <a:latin typeface="+mn-lt"/>
              </a:rPr>
              <a:t> </a:t>
            </a:r>
            <a:r>
              <a:rPr lang="en-US" dirty="0" err="1">
                <a:latin typeface="+mn-lt"/>
              </a:rPr>
              <a:t>tích</a:t>
            </a:r>
            <a:r>
              <a:rPr lang="en-US" dirty="0">
                <a:latin typeface="+mn-lt"/>
              </a:rPr>
              <a:t> </a:t>
            </a:r>
            <a:r>
              <a:rPr lang="en-US" dirty="0" err="1">
                <a:solidFill>
                  <a:srgbClr val="00B050"/>
                </a:solidFill>
                <a:latin typeface="+mn-lt"/>
              </a:rPr>
              <a:t>hình</a:t>
            </a:r>
            <a:r>
              <a:rPr lang="en-US" dirty="0">
                <a:solidFill>
                  <a:srgbClr val="00B050"/>
                </a:solidFill>
                <a:latin typeface="+mn-lt"/>
              </a:rPr>
              <a:t> </a:t>
            </a:r>
            <a:r>
              <a:rPr lang="en-US" dirty="0" err="1">
                <a:solidFill>
                  <a:srgbClr val="00B050"/>
                </a:solidFill>
                <a:latin typeface="+mn-lt"/>
              </a:rPr>
              <a:t>ảnh</a:t>
            </a:r>
            <a:r>
              <a:rPr lang="en-US" dirty="0">
                <a:solidFill>
                  <a:srgbClr val="00B050"/>
                </a:solidFill>
                <a:latin typeface="+mn-lt"/>
              </a:rPr>
              <a:t> </a:t>
            </a:r>
            <a:r>
              <a:rPr lang="en-US" dirty="0" err="1">
                <a:latin typeface="+mn-lt"/>
              </a:rPr>
              <a:t>và</a:t>
            </a:r>
            <a:r>
              <a:rPr lang="en-US" dirty="0">
                <a:latin typeface="+mn-lt"/>
              </a:rPr>
              <a:t> </a:t>
            </a:r>
            <a:r>
              <a:rPr lang="en-US" dirty="0" err="1">
                <a:solidFill>
                  <a:srgbClr val="00B050"/>
                </a:solidFill>
                <a:latin typeface="+mn-lt"/>
              </a:rPr>
              <a:t>chữ</a:t>
            </a:r>
            <a:r>
              <a:rPr lang="en-US" dirty="0">
                <a:solidFill>
                  <a:srgbClr val="00B050"/>
                </a:solidFill>
                <a:latin typeface="+mn-lt"/>
              </a:rPr>
              <a:t> </a:t>
            </a:r>
            <a:r>
              <a:rPr lang="en-US" dirty="0" err="1">
                <a:solidFill>
                  <a:srgbClr val="00B050"/>
                </a:solidFill>
                <a:latin typeface="+mn-lt"/>
              </a:rPr>
              <a:t>viết</a:t>
            </a:r>
            <a:endParaRPr lang="vi-VN" dirty="0">
              <a:solidFill>
                <a:srgbClr val="00B050"/>
              </a:solidFill>
              <a:latin typeface="+mn-lt"/>
            </a:endParaRPr>
          </a:p>
        </p:txBody>
      </p:sp>
      <p:pic>
        <p:nvPicPr>
          <p:cNvPr id="5" name="Picture 4">
            <a:extLst>
              <a:ext uri="{FF2B5EF4-FFF2-40B4-BE49-F238E27FC236}">
                <a16:creationId xmlns:a16="http://schemas.microsoft.com/office/drawing/2014/main" id="{AEEF2B8D-98B2-6990-D9B1-95C84F7FA943}"/>
              </a:ext>
            </a:extLst>
          </p:cNvPr>
          <p:cNvPicPr>
            <a:picLocks noChangeAspect="1"/>
          </p:cNvPicPr>
          <p:nvPr/>
        </p:nvPicPr>
        <p:blipFill rotWithShape="1">
          <a:blip r:embed="rId2"/>
          <a:srcRect t="6061" r="14436" b="2359"/>
          <a:stretch/>
        </p:blipFill>
        <p:spPr>
          <a:xfrm>
            <a:off x="5754136" y="1176087"/>
            <a:ext cx="2607988" cy="2791326"/>
          </a:xfrm>
          <a:prstGeom prst="rect">
            <a:avLst/>
          </a:prstGeom>
        </p:spPr>
      </p:pic>
    </p:spTree>
    <p:extLst>
      <p:ext uri="{BB962C8B-B14F-4D97-AF65-F5344CB8AC3E}">
        <p14:creationId xmlns:p14="http://schemas.microsoft.com/office/powerpoint/2010/main" val="3159566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1511894-8552-7A7D-0319-73D3679BC0D6}"/>
              </a:ext>
            </a:extLst>
          </p:cNvPr>
          <p:cNvSpPr>
            <a:spLocks noGrp="1"/>
          </p:cNvSpPr>
          <p:nvPr>
            <p:ph type="subTitle" idx="2"/>
          </p:nvPr>
        </p:nvSpPr>
        <p:spPr>
          <a:xfrm>
            <a:off x="528441" y="895512"/>
            <a:ext cx="8087116" cy="1799458"/>
          </a:xfrm>
        </p:spPr>
        <p:txBody>
          <a:bodyPr/>
          <a:lstStyle/>
          <a:p>
            <a:r>
              <a:rPr lang="vi-VN" b="0" i="0" dirty="0">
                <a:solidFill>
                  <a:srgbClr val="000000"/>
                </a:solidFill>
                <a:effectLst/>
                <a:highlight>
                  <a:srgbClr val="FBFBFB"/>
                </a:highlight>
                <a:latin typeface="Arial" panose="020B0604020202020204" pitchFamily="34" charset="0"/>
                <a:cs typeface="Arial" panose="020B0604020202020204" pitchFamily="34" charset="0"/>
              </a:rPr>
              <a:t> VCB </a:t>
            </a:r>
            <a:r>
              <a:rPr lang="vi-VN" b="0" i="0" dirty="0" err="1">
                <a:solidFill>
                  <a:srgbClr val="000000"/>
                </a:solidFill>
                <a:effectLst/>
                <a:highlight>
                  <a:srgbClr val="FBFBFB"/>
                </a:highlight>
                <a:latin typeface="Arial" panose="020B0604020202020204" pitchFamily="34" charset="0"/>
                <a:cs typeface="Arial" panose="020B0604020202020204" pitchFamily="34" charset="0"/>
              </a:rPr>
              <a:t>Digibot</a:t>
            </a:r>
            <a:r>
              <a:rPr lang="vi-VN" b="0" i="0" dirty="0">
                <a:solidFill>
                  <a:srgbClr val="000000"/>
                </a:solidFill>
                <a:effectLst/>
                <a:highlight>
                  <a:srgbClr val="FBFBFB"/>
                </a:highlight>
                <a:latin typeface="Arial" panose="020B0604020202020204" pitchFamily="34" charset="0"/>
                <a:cs typeface="Arial" panose="020B0604020202020204" pitchFamily="34" charset="0"/>
              </a:rPr>
              <a:t> là </a:t>
            </a:r>
            <a:r>
              <a:rPr lang="vi-VN" b="0" i="0" dirty="0" err="1">
                <a:solidFill>
                  <a:srgbClr val="000000"/>
                </a:solidFill>
                <a:effectLst/>
                <a:highlight>
                  <a:srgbClr val="FBFBFB"/>
                </a:highlight>
                <a:latin typeface="Arial" panose="020B0604020202020204" pitchFamily="34" charset="0"/>
                <a:cs typeface="Arial" panose="020B0604020202020204" pitchFamily="34" charset="0"/>
              </a:rPr>
              <a:t>chatbot</a:t>
            </a:r>
            <a:r>
              <a:rPr lang="vi-VN" b="0" i="0" dirty="0">
                <a:solidFill>
                  <a:srgbClr val="000000"/>
                </a:solidFill>
                <a:effectLst/>
                <a:highlight>
                  <a:srgbClr val="FBFBFB"/>
                </a:highlight>
                <a:latin typeface="Arial" panose="020B0604020202020204" pitchFamily="34" charset="0"/>
                <a:cs typeface="Arial" panose="020B0604020202020204" pitchFamily="34" charset="0"/>
              </a:rPr>
              <a:t> dùng nền tảng trí tuệ nhân tạo là  FPT.AI để chăm sóc khách hàng</a:t>
            </a:r>
          </a:p>
          <a:p>
            <a:r>
              <a:rPr lang="vi-VN" dirty="0">
                <a:solidFill>
                  <a:srgbClr val="000000"/>
                </a:solidFill>
                <a:highlight>
                  <a:srgbClr val="FBFBFB"/>
                </a:highlight>
                <a:latin typeface="Arial" panose="020B0604020202020204" pitchFamily="34" charset="0"/>
                <a:cs typeface="Arial" panose="020B0604020202020204" pitchFamily="34" charset="0"/>
              </a:rPr>
              <a:t>Ngân hàng ACB dùng AI </a:t>
            </a:r>
            <a:r>
              <a:rPr lang="vi-VN" dirty="0" err="1">
                <a:solidFill>
                  <a:srgbClr val="000000"/>
                </a:solidFill>
                <a:highlight>
                  <a:srgbClr val="FBFBFB"/>
                </a:highlight>
                <a:latin typeface="Arial" panose="020B0604020202020204" pitchFamily="34" charset="0"/>
                <a:cs typeface="Arial" panose="020B0604020202020204" pitchFamily="34" charset="0"/>
              </a:rPr>
              <a:t>Chatbot</a:t>
            </a:r>
            <a:r>
              <a:rPr lang="vi-VN" dirty="0">
                <a:solidFill>
                  <a:srgbClr val="000000"/>
                </a:solidFill>
                <a:highlight>
                  <a:srgbClr val="FBFBFB"/>
                </a:highlight>
                <a:latin typeface="Arial" panose="020B0604020202020204" pitchFamily="34" charset="0"/>
                <a:cs typeface="Arial" panose="020B0604020202020204" pitchFamily="34" charset="0"/>
              </a:rPr>
              <a:t> phát triển dựa trên nền tảng </a:t>
            </a:r>
            <a:r>
              <a:rPr lang="vi-VN" b="0" i="0" dirty="0" err="1">
                <a:solidFill>
                  <a:srgbClr val="000000"/>
                </a:solidFill>
                <a:effectLst/>
                <a:highlight>
                  <a:srgbClr val="FBFBFB"/>
                </a:highlight>
                <a:latin typeface="Arial" panose="020B0604020202020204" pitchFamily="34" charset="0"/>
                <a:cs typeface="Arial" panose="020B0604020202020204" pitchFamily="34" charset="0"/>
              </a:rPr>
              <a:t>Vinbase</a:t>
            </a:r>
            <a:r>
              <a:rPr lang="vi-VN" b="0" i="0" dirty="0">
                <a:solidFill>
                  <a:srgbClr val="000000"/>
                </a:solidFill>
                <a:effectLst/>
                <a:highlight>
                  <a:srgbClr val="FBFBFB"/>
                </a:highlight>
                <a:latin typeface="Arial" panose="020B0604020202020204" pitchFamily="34" charset="0"/>
                <a:cs typeface="Arial" panose="020B0604020202020204" pitchFamily="34" charset="0"/>
              </a:rPr>
              <a:t> </a:t>
            </a:r>
            <a:r>
              <a:rPr lang="vi-VN" b="0" i="0" dirty="0" err="1">
                <a:solidFill>
                  <a:srgbClr val="000000"/>
                </a:solidFill>
                <a:effectLst/>
                <a:highlight>
                  <a:srgbClr val="FBFBFB"/>
                </a:highlight>
                <a:latin typeface="Arial" panose="020B0604020202020204" pitchFamily="34" charset="0"/>
                <a:cs typeface="Arial" panose="020B0604020202020204" pitchFamily="34" charset="0"/>
              </a:rPr>
              <a:t>Chatbot</a:t>
            </a:r>
            <a:r>
              <a:rPr lang="vi-VN" b="0" i="0" dirty="0">
                <a:solidFill>
                  <a:srgbClr val="000000"/>
                </a:solidFill>
                <a:effectLst/>
                <a:highlight>
                  <a:srgbClr val="FBFBFB"/>
                </a:highlight>
                <a:latin typeface="Arial" panose="020B0604020202020204" pitchFamily="34" charset="0"/>
                <a:cs typeface="Arial" panose="020B0604020202020204" pitchFamily="34" charset="0"/>
              </a:rPr>
              <a:t> của </a:t>
            </a:r>
            <a:r>
              <a:rPr lang="vi-VN" b="0" i="0" dirty="0" err="1">
                <a:solidFill>
                  <a:srgbClr val="000000"/>
                </a:solidFill>
                <a:effectLst/>
                <a:highlight>
                  <a:srgbClr val="FBFBFB"/>
                </a:highlight>
                <a:latin typeface="Arial" panose="020B0604020202020204" pitchFamily="34" charset="0"/>
                <a:cs typeface="Arial" panose="020B0604020202020204" pitchFamily="34" charset="0"/>
              </a:rPr>
              <a:t>VinBigData</a:t>
            </a:r>
            <a:r>
              <a:rPr lang="vi-VN" b="0" i="0" dirty="0">
                <a:solidFill>
                  <a:srgbClr val="000000"/>
                </a:solidFill>
                <a:effectLst/>
                <a:highlight>
                  <a:srgbClr val="FBFBFB"/>
                </a:highlight>
                <a:latin typeface="Arial" panose="020B0604020202020204" pitchFamily="34" charset="0"/>
                <a:cs typeface="Arial" panose="020B0604020202020204" pitchFamily="34" charset="0"/>
              </a:rPr>
              <a:t> với hàng loạt tính năng nổi bật như khả năng nhận diện đa ý định; Khả năng nhận diện cảm xúc; Xử lý ngôn ngữ tự nhiên đa vùng miền (NPL) và cơ chế tự học đảm bảo tính liên tục cập nhật và phát triển tự động.</a:t>
            </a:r>
            <a:endParaRPr lang="vi-VN" dirty="0">
              <a:solidFill>
                <a:srgbClr val="000000"/>
              </a:solidFill>
              <a:highlight>
                <a:srgbClr val="FBFBFB"/>
              </a:highlight>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849F7EA6-7D5F-975C-3AB3-D360061AFDBE}"/>
              </a:ext>
            </a:extLst>
          </p:cNvPr>
          <p:cNvSpPr>
            <a:spLocks noGrp="1"/>
          </p:cNvSpPr>
          <p:nvPr>
            <p:ph type="title"/>
          </p:nvPr>
        </p:nvSpPr>
        <p:spPr>
          <a:xfrm>
            <a:off x="719999" y="186093"/>
            <a:ext cx="7704000" cy="694800"/>
          </a:xfrm>
        </p:spPr>
        <p:txBody>
          <a:bodyPr/>
          <a:lstStyle/>
          <a:p>
            <a:r>
              <a:rPr lang="vi-VN" sz="3200" dirty="0">
                <a:latin typeface="+mn-lt"/>
              </a:rPr>
              <a:t>Một số </a:t>
            </a:r>
            <a:r>
              <a:rPr lang="vi-VN" sz="3200" dirty="0">
                <a:solidFill>
                  <a:srgbClr val="00B050"/>
                </a:solidFill>
                <a:latin typeface="+mn-lt"/>
              </a:rPr>
              <a:t>ứng</a:t>
            </a:r>
            <a:r>
              <a:rPr lang="vi-VN" sz="3200" dirty="0">
                <a:latin typeface="+mn-lt"/>
              </a:rPr>
              <a:t> </a:t>
            </a:r>
            <a:r>
              <a:rPr lang="vi-VN" sz="3200" dirty="0">
                <a:solidFill>
                  <a:srgbClr val="00B050"/>
                </a:solidFill>
                <a:latin typeface="+mn-lt"/>
              </a:rPr>
              <a:t>dụng cụ thể</a:t>
            </a:r>
          </a:p>
        </p:txBody>
      </p:sp>
      <p:pic>
        <p:nvPicPr>
          <p:cNvPr id="2" name="Picture 1">
            <a:extLst>
              <a:ext uri="{FF2B5EF4-FFF2-40B4-BE49-F238E27FC236}">
                <a16:creationId xmlns:a16="http://schemas.microsoft.com/office/drawing/2014/main" id="{D35FCE9E-3AD0-1BAA-DACE-4A46D6F03F32}"/>
              </a:ext>
            </a:extLst>
          </p:cNvPr>
          <p:cNvPicPr>
            <a:picLocks noChangeAspect="1"/>
          </p:cNvPicPr>
          <p:nvPr/>
        </p:nvPicPr>
        <p:blipFill>
          <a:blip r:embed="rId2"/>
          <a:stretch>
            <a:fillRect/>
          </a:stretch>
        </p:blipFill>
        <p:spPr>
          <a:xfrm>
            <a:off x="3100710" y="2843707"/>
            <a:ext cx="3315655" cy="1989947"/>
          </a:xfrm>
          <a:prstGeom prst="rect">
            <a:avLst/>
          </a:prstGeom>
        </p:spPr>
      </p:pic>
    </p:spTree>
    <p:extLst>
      <p:ext uri="{BB962C8B-B14F-4D97-AF65-F5344CB8AC3E}">
        <p14:creationId xmlns:p14="http://schemas.microsoft.com/office/powerpoint/2010/main" val="3354396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6"/>
          <p:cNvSpPr txBox="1">
            <a:spLocks noGrp="1"/>
          </p:cNvSpPr>
          <p:nvPr>
            <p:ph type="title"/>
          </p:nvPr>
        </p:nvSpPr>
        <p:spPr>
          <a:xfrm>
            <a:off x="371708" y="2041275"/>
            <a:ext cx="4633430" cy="152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4000" dirty="0">
                <a:solidFill>
                  <a:srgbClr val="00B050"/>
                </a:solidFill>
                <a:latin typeface="+mn-lt"/>
              </a:rPr>
              <a:t>ĐỀ XUẤT Ý TƯỞNG</a:t>
            </a:r>
            <a:endParaRPr sz="4000" dirty="0">
              <a:solidFill>
                <a:srgbClr val="00B050"/>
              </a:solidFill>
              <a:latin typeface="+mn-lt"/>
            </a:endParaRPr>
          </a:p>
        </p:txBody>
      </p:sp>
      <p:sp>
        <p:nvSpPr>
          <p:cNvPr id="537" name="Google Shape;537;p36"/>
          <p:cNvSpPr txBox="1">
            <a:spLocks noGrp="1"/>
          </p:cNvSpPr>
          <p:nvPr>
            <p:ph type="title" idx="2"/>
          </p:nvPr>
        </p:nvSpPr>
        <p:spPr>
          <a:xfrm>
            <a:off x="427126" y="789643"/>
            <a:ext cx="1261800" cy="113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00B050"/>
                </a:solidFill>
              </a:rPr>
              <a:t>03</a:t>
            </a:r>
            <a:endParaRPr dirty="0">
              <a:solidFill>
                <a:srgbClr val="00B050"/>
              </a:solidFill>
            </a:endParaRPr>
          </a:p>
        </p:txBody>
      </p:sp>
      <p:pic>
        <p:nvPicPr>
          <p:cNvPr id="3" name="Picture 2">
            <a:extLst>
              <a:ext uri="{FF2B5EF4-FFF2-40B4-BE49-F238E27FC236}">
                <a16:creationId xmlns:a16="http://schemas.microsoft.com/office/drawing/2014/main" id="{07E27101-51CF-E178-AE5E-0AD6F05ACE41}"/>
              </a:ext>
            </a:extLst>
          </p:cNvPr>
          <p:cNvPicPr>
            <a:picLocks noChangeAspect="1"/>
          </p:cNvPicPr>
          <p:nvPr/>
        </p:nvPicPr>
        <p:blipFill rotWithShape="1">
          <a:blip r:embed="rId3"/>
          <a:srcRect b="11524"/>
          <a:stretch/>
        </p:blipFill>
        <p:spPr>
          <a:xfrm>
            <a:off x="4878157" y="1488657"/>
            <a:ext cx="3838717" cy="26325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1000"/>
                                        <p:tgtEl>
                                          <p:spTgt spid="537"/>
                                        </p:tgtEl>
                                      </p:cBhvr>
                                    </p:animEffect>
                                    <p:anim calcmode="lin" valueType="num">
                                      <p:cBhvr>
                                        <p:cTn id="8" dur="1000" fill="hold"/>
                                        <p:tgtEl>
                                          <p:spTgt spid="537"/>
                                        </p:tgtEl>
                                        <p:attrNameLst>
                                          <p:attrName>ppt_x</p:attrName>
                                        </p:attrNameLst>
                                      </p:cBhvr>
                                      <p:tavLst>
                                        <p:tav tm="0">
                                          <p:val>
                                            <p:strVal val="#ppt_x"/>
                                          </p:val>
                                        </p:tav>
                                        <p:tav tm="100000">
                                          <p:val>
                                            <p:strVal val="#ppt_x"/>
                                          </p:val>
                                        </p:tav>
                                      </p:tavLst>
                                    </p:anim>
                                    <p:anim calcmode="lin" valueType="num">
                                      <p:cBhvr>
                                        <p:cTn id="9" dur="1000" fill="hold"/>
                                        <p:tgtEl>
                                          <p:spTgt spid="5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6"/>
                                        </p:tgtEl>
                                        <p:attrNameLst>
                                          <p:attrName>style.visibility</p:attrName>
                                        </p:attrNameLst>
                                      </p:cBhvr>
                                      <p:to>
                                        <p:strVal val="visible"/>
                                      </p:to>
                                    </p:set>
                                    <p:animEffect transition="in" filter="fade">
                                      <p:cBhvr>
                                        <p:cTn id="12" dur="1000"/>
                                        <p:tgtEl>
                                          <p:spTgt spid="536"/>
                                        </p:tgtEl>
                                      </p:cBhvr>
                                    </p:animEffect>
                                    <p:anim calcmode="lin" valueType="num">
                                      <p:cBhvr>
                                        <p:cTn id="13" dur="1000" fill="hold"/>
                                        <p:tgtEl>
                                          <p:spTgt spid="536"/>
                                        </p:tgtEl>
                                        <p:attrNameLst>
                                          <p:attrName>ppt_x</p:attrName>
                                        </p:attrNameLst>
                                      </p:cBhvr>
                                      <p:tavLst>
                                        <p:tav tm="0">
                                          <p:val>
                                            <p:strVal val="#ppt_x"/>
                                          </p:val>
                                        </p:tav>
                                        <p:tav tm="100000">
                                          <p:val>
                                            <p:strVal val="#ppt_x"/>
                                          </p:val>
                                        </p:tav>
                                      </p:tavLst>
                                    </p:anim>
                                    <p:anim calcmode="lin" valueType="num">
                                      <p:cBhvr>
                                        <p:cTn id="14" dur="1000" fill="hold"/>
                                        <p:tgtEl>
                                          <p:spTgt spid="5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p:bldP spid="5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5381EE-C226-E174-F4A6-E794BCF7725C}"/>
              </a:ext>
            </a:extLst>
          </p:cNvPr>
          <p:cNvSpPr txBox="1"/>
          <p:nvPr/>
        </p:nvSpPr>
        <p:spPr>
          <a:xfrm>
            <a:off x="647303" y="363810"/>
            <a:ext cx="8052204" cy="523220"/>
          </a:xfrm>
          <a:prstGeom prst="rect">
            <a:avLst/>
          </a:prstGeom>
          <a:noFill/>
        </p:spPr>
        <p:txBody>
          <a:bodyPr wrap="none" rtlCol="0">
            <a:spAutoFit/>
          </a:bodyPr>
          <a:lstStyle/>
          <a:p>
            <a:r>
              <a:rPr lang="en-US" sz="2800" b="1" i="0" dirty="0">
                <a:solidFill>
                  <a:srgbClr val="222222"/>
                </a:solidFill>
                <a:effectLst/>
                <a:latin typeface="+mn-lt"/>
              </a:rPr>
              <a:t>XÂY DỰNG CHATBOT </a:t>
            </a:r>
            <a:r>
              <a:rPr lang="en-US" sz="2800" b="1" i="0" dirty="0">
                <a:solidFill>
                  <a:srgbClr val="00B050"/>
                </a:solidFill>
                <a:effectLst/>
                <a:latin typeface="+mn-lt"/>
              </a:rPr>
              <a:t>HỖ TRỢ KHÁCH HÀNG</a:t>
            </a:r>
          </a:p>
        </p:txBody>
      </p:sp>
      <p:sp>
        <p:nvSpPr>
          <p:cNvPr id="8" name="TextBox 7">
            <a:extLst>
              <a:ext uri="{FF2B5EF4-FFF2-40B4-BE49-F238E27FC236}">
                <a16:creationId xmlns:a16="http://schemas.microsoft.com/office/drawing/2014/main" id="{E4B08A70-AE9E-3E73-893B-4D77BC309163}"/>
              </a:ext>
            </a:extLst>
          </p:cNvPr>
          <p:cNvSpPr txBox="1"/>
          <p:nvPr/>
        </p:nvSpPr>
        <p:spPr>
          <a:xfrm>
            <a:off x="743376" y="983379"/>
            <a:ext cx="7860059" cy="584775"/>
          </a:xfrm>
          <a:prstGeom prst="rect">
            <a:avLst/>
          </a:prstGeom>
          <a:noFill/>
        </p:spPr>
        <p:txBody>
          <a:bodyPr wrap="square">
            <a:spAutoFit/>
          </a:bodyPr>
          <a:lstStyle/>
          <a:p>
            <a:r>
              <a:rPr lang="vi-VN" sz="1600" b="1" dirty="0"/>
              <a:t>Ý tưởng:</a:t>
            </a:r>
            <a:r>
              <a:rPr lang="vi-VN" sz="1600" dirty="0"/>
              <a:t> Xác định </a:t>
            </a:r>
            <a:r>
              <a:rPr lang="vi-VN" sz="1600" dirty="0" err="1"/>
              <a:t>chatbot</a:t>
            </a:r>
            <a:r>
              <a:rPr lang="vi-VN" sz="1600" dirty="0"/>
              <a:t> sẽ thực hiện những nhiệm vụ như trả lời câu hỏi thường gặp, hỗ trợ cung cấp các thông tin cơ bản, cung cấp thông tin sản phẩm dịch vụ</a:t>
            </a:r>
          </a:p>
        </p:txBody>
      </p:sp>
      <p:sp>
        <p:nvSpPr>
          <p:cNvPr id="10" name="TextBox 9">
            <a:extLst>
              <a:ext uri="{FF2B5EF4-FFF2-40B4-BE49-F238E27FC236}">
                <a16:creationId xmlns:a16="http://schemas.microsoft.com/office/drawing/2014/main" id="{5B22CE61-F1B7-2C5B-1D41-F3BE3880408C}"/>
              </a:ext>
            </a:extLst>
          </p:cNvPr>
          <p:cNvSpPr txBox="1"/>
          <p:nvPr/>
        </p:nvSpPr>
        <p:spPr>
          <a:xfrm>
            <a:off x="743376" y="1699297"/>
            <a:ext cx="7736525" cy="584775"/>
          </a:xfrm>
          <a:prstGeom prst="rect">
            <a:avLst/>
          </a:prstGeom>
          <a:noFill/>
        </p:spPr>
        <p:txBody>
          <a:bodyPr wrap="square">
            <a:spAutoFit/>
          </a:bodyPr>
          <a:lstStyle/>
          <a:p>
            <a:r>
              <a:rPr lang="vi-VN" sz="1600" b="1" dirty="0"/>
              <a:t>Đối tượng người dùng:</a:t>
            </a:r>
            <a:r>
              <a:rPr lang="vi-VN" sz="1600" dirty="0"/>
              <a:t> Khách hàng muốn tìm hiểu các thông tin và có các thắc mắc cần trả lời đối với các cuộc hội thoại chuyên viên tư vấn chưa thể trả lời.</a:t>
            </a:r>
          </a:p>
        </p:txBody>
      </p:sp>
      <p:sp>
        <p:nvSpPr>
          <p:cNvPr id="12" name="TextBox 11">
            <a:extLst>
              <a:ext uri="{FF2B5EF4-FFF2-40B4-BE49-F238E27FC236}">
                <a16:creationId xmlns:a16="http://schemas.microsoft.com/office/drawing/2014/main" id="{05CEDCA8-EAB8-A529-6B01-FD39B896224C}"/>
              </a:ext>
            </a:extLst>
          </p:cNvPr>
          <p:cNvSpPr txBox="1"/>
          <p:nvPr/>
        </p:nvSpPr>
        <p:spPr>
          <a:xfrm>
            <a:off x="743376" y="2310140"/>
            <a:ext cx="7736525" cy="584775"/>
          </a:xfrm>
          <a:prstGeom prst="rect">
            <a:avLst/>
          </a:prstGeom>
          <a:noFill/>
        </p:spPr>
        <p:txBody>
          <a:bodyPr wrap="square" rtlCol="0">
            <a:spAutoFit/>
          </a:bodyPr>
          <a:lstStyle/>
          <a:p>
            <a:r>
              <a:rPr lang="vi-VN" sz="1600" b="1" dirty="0"/>
              <a:t>Đối tượng người dùng:</a:t>
            </a:r>
            <a:r>
              <a:rPr lang="vi-VN" sz="1600" dirty="0"/>
              <a:t>  Giải đáp các thắc mắc của khách hàng  tức thì , tăng trải nghiệm người dùng, tằng khả năng giữ chân</a:t>
            </a:r>
          </a:p>
        </p:txBody>
      </p:sp>
      <p:sp>
        <p:nvSpPr>
          <p:cNvPr id="14" name="TextBox 13">
            <a:extLst>
              <a:ext uri="{FF2B5EF4-FFF2-40B4-BE49-F238E27FC236}">
                <a16:creationId xmlns:a16="http://schemas.microsoft.com/office/drawing/2014/main" id="{6B7754D3-437D-E2D2-D6AB-66BDE97E5A47}"/>
              </a:ext>
            </a:extLst>
          </p:cNvPr>
          <p:cNvSpPr txBox="1"/>
          <p:nvPr/>
        </p:nvSpPr>
        <p:spPr>
          <a:xfrm>
            <a:off x="743376" y="2996603"/>
            <a:ext cx="7736524" cy="584775"/>
          </a:xfrm>
          <a:prstGeom prst="rect">
            <a:avLst/>
          </a:prstGeom>
          <a:noFill/>
        </p:spPr>
        <p:txBody>
          <a:bodyPr wrap="square">
            <a:spAutoFit/>
          </a:bodyPr>
          <a:lstStyle/>
          <a:p>
            <a:r>
              <a:rPr lang="vi-VN" sz="1600" b="1" dirty="0"/>
              <a:t>Dữ liệu:</a:t>
            </a:r>
            <a:r>
              <a:rPr lang="vi-VN" sz="1600" dirty="0"/>
              <a:t> Thu thập các câu hỏi thường gặp của khách hàng trong ngân hàng (huấn luyện có giám sát)</a:t>
            </a:r>
          </a:p>
        </p:txBody>
      </p:sp>
      <p:sp>
        <p:nvSpPr>
          <p:cNvPr id="16" name="TextBox 15">
            <a:extLst>
              <a:ext uri="{FF2B5EF4-FFF2-40B4-BE49-F238E27FC236}">
                <a16:creationId xmlns:a16="http://schemas.microsoft.com/office/drawing/2014/main" id="{FA1F80C0-9003-BA70-590C-EAEE7FECC80E}"/>
              </a:ext>
            </a:extLst>
          </p:cNvPr>
          <p:cNvSpPr txBox="1"/>
          <p:nvPr/>
        </p:nvSpPr>
        <p:spPr>
          <a:xfrm>
            <a:off x="743376" y="3799944"/>
            <a:ext cx="7642846" cy="830997"/>
          </a:xfrm>
          <a:prstGeom prst="rect">
            <a:avLst/>
          </a:prstGeom>
          <a:noFill/>
        </p:spPr>
        <p:txBody>
          <a:bodyPr wrap="square">
            <a:spAutoFit/>
          </a:bodyPr>
          <a:lstStyle/>
          <a:p>
            <a:r>
              <a:rPr lang="vi-VN" sz="1600" b="1" dirty="0"/>
              <a:t>Kiến trúc </a:t>
            </a:r>
            <a:r>
              <a:rPr lang="vi-VN" sz="1600" b="1" dirty="0" err="1"/>
              <a:t>model</a:t>
            </a:r>
            <a:r>
              <a:rPr lang="vi-VN" sz="1600" b="1" dirty="0"/>
              <a:t>:</a:t>
            </a:r>
            <a:r>
              <a:rPr lang="vi-VN" sz="1600" dirty="0"/>
              <a:t> Sử dụng các mô hình xử lý ngôn ngữ tự nhiên như BERT, GPT hoặc các mô hình dành riêng cho ngôn ngữ tiếng Việt để hiểu và xử lý câu hỏi của người dùng.</a:t>
            </a:r>
          </a:p>
        </p:txBody>
      </p:sp>
    </p:spTree>
    <p:extLst>
      <p:ext uri="{BB962C8B-B14F-4D97-AF65-F5344CB8AC3E}">
        <p14:creationId xmlns:p14="http://schemas.microsoft.com/office/powerpoint/2010/main" val="17342822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0"/>
          <p:cNvSpPr txBox="1">
            <a:spLocks noGrp="1"/>
          </p:cNvSpPr>
          <p:nvPr>
            <p:ph type="title" idx="5"/>
          </p:nvPr>
        </p:nvSpPr>
        <p:spPr>
          <a:xfrm>
            <a:off x="660194" y="256423"/>
            <a:ext cx="77040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200" dirty="0">
                <a:latin typeface="Arial Black" panose="020B0A04020102020204" pitchFamily="34" charset="0"/>
              </a:rPr>
              <a:t>NỘI DUNG CHÍNH</a:t>
            </a:r>
            <a:endParaRPr sz="3200" b="1" dirty="0">
              <a:solidFill>
                <a:srgbClr val="00B050"/>
              </a:solidFill>
              <a:latin typeface="Arial Black" panose="020B0A04020102020204" pitchFamily="34" charset="0"/>
            </a:endParaRPr>
          </a:p>
        </p:txBody>
      </p:sp>
      <p:sp>
        <p:nvSpPr>
          <p:cNvPr id="254" name="Google Shape;254;p30"/>
          <p:cNvSpPr txBox="1">
            <a:spLocks noGrp="1"/>
          </p:cNvSpPr>
          <p:nvPr>
            <p:ph type="title" idx="3"/>
          </p:nvPr>
        </p:nvSpPr>
        <p:spPr>
          <a:xfrm>
            <a:off x="821261" y="1216116"/>
            <a:ext cx="878700" cy="6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00B050"/>
                </a:solidFill>
              </a:rPr>
              <a:t>01</a:t>
            </a:r>
            <a:endParaRPr dirty="0">
              <a:solidFill>
                <a:srgbClr val="00B050"/>
              </a:solidFill>
            </a:endParaRPr>
          </a:p>
        </p:txBody>
      </p:sp>
      <p:sp>
        <p:nvSpPr>
          <p:cNvPr id="255" name="Google Shape;255;p30"/>
          <p:cNvSpPr txBox="1">
            <a:spLocks noGrp="1"/>
          </p:cNvSpPr>
          <p:nvPr>
            <p:ph type="title"/>
          </p:nvPr>
        </p:nvSpPr>
        <p:spPr>
          <a:xfrm>
            <a:off x="821261" y="1840245"/>
            <a:ext cx="3358853" cy="6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t-IT" sz="2000" dirty="0">
                <a:latin typeface="+mj-lt"/>
              </a:rPr>
              <a:t>TỔNG QUAN VỀ AI/ GENAI</a:t>
            </a:r>
          </a:p>
        </p:txBody>
      </p:sp>
      <p:sp>
        <p:nvSpPr>
          <p:cNvPr id="256" name="Google Shape;256;p30"/>
          <p:cNvSpPr txBox="1">
            <a:spLocks noGrp="1"/>
          </p:cNvSpPr>
          <p:nvPr>
            <p:ph type="title" idx="4"/>
          </p:nvPr>
        </p:nvSpPr>
        <p:spPr>
          <a:xfrm>
            <a:off x="921013" y="2911000"/>
            <a:ext cx="878700" cy="6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00B050"/>
                </a:solidFill>
              </a:rPr>
              <a:t>03</a:t>
            </a:r>
            <a:endParaRPr dirty="0">
              <a:solidFill>
                <a:srgbClr val="00B050"/>
              </a:solidFill>
            </a:endParaRPr>
          </a:p>
        </p:txBody>
      </p:sp>
      <p:sp>
        <p:nvSpPr>
          <p:cNvPr id="257" name="Google Shape;257;p30"/>
          <p:cNvSpPr txBox="1">
            <a:spLocks noGrp="1"/>
          </p:cNvSpPr>
          <p:nvPr>
            <p:ph type="title" idx="2"/>
          </p:nvPr>
        </p:nvSpPr>
        <p:spPr>
          <a:xfrm>
            <a:off x="921013" y="3628002"/>
            <a:ext cx="2956281" cy="6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vi-VN" sz="2000" dirty="0">
                <a:solidFill>
                  <a:schemeClr val="tx1"/>
                </a:solidFill>
                <a:latin typeface="Arial" panose="020B0604020202020204" pitchFamily="34" charset="0"/>
                <a:cs typeface="Arial" panose="020B0604020202020204" pitchFamily="34" charset="0"/>
              </a:rPr>
              <a:t>ĐỀ XUẤT Ý TƯỞNG</a:t>
            </a:r>
          </a:p>
        </p:txBody>
      </p:sp>
      <p:sp>
        <p:nvSpPr>
          <p:cNvPr id="258" name="Google Shape;258;p30"/>
          <p:cNvSpPr txBox="1">
            <a:spLocks noGrp="1"/>
          </p:cNvSpPr>
          <p:nvPr>
            <p:ph type="title" idx="6"/>
          </p:nvPr>
        </p:nvSpPr>
        <p:spPr>
          <a:xfrm>
            <a:off x="4512194" y="1804464"/>
            <a:ext cx="3245874" cy="943050"/>
          </a:xfrm>
          <a:prstGeom prst="rect">
            <a:avLst/>
          </a:prstGeom>
        </p:spPr>
        <p:txBody>
          <a:bodyPr spcFirstLastPara="1" wrap="square" lIns="91425" tIns="91425" rIns="91425" bIns="91425" anchor="ctr" anchorCtr="0">
            <a:noAutofit/>
          </a:bodyPr>
          <a:lstStyle/>
          <a:p>
            <a:pPr lvl="0"/>
            <a:r>
              <a:rPr lang="vi-VN" sz="2000" dirty="0">
                <a:latin typeface="Arial" panose="020B0604020202020204" pitchFamily="34" charset="0"/>
                <a:cs typeface="Arial" panose="020B0604020202020204" pitchFamily="34" charset="0"/>
              </a:rPr>
              <a:t>XU HƯỚNG ỨNG DỤNG AI/GENAI TRONG NGÂN HÀNG</a:t>
            </a:r>
          </a:p>
        </p:txBody>
      </p:sp>
      <p:sp>
        <p:nvSpPr>
          <p:cNvPr id="259" name="Google Shape;259;p30"/>
          <p:cNvSpPr txBox="1">
            <a:spLocks noGrp="1"/>
          </p:cNvSpPr>
          <p:nvPr>
            <p:ph type="title" idx="7"/>
          </p:nvPr>
        </p:nvSpPr>
        <p:spPr>
          <a:xfrm>
            <a:off x="4706687" y="3602623"/>
            <a:ext cx="3516300" cy="63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2000" dirty="0">
                <a:latin typeface="+mn-lt"/>
              </a:rPr>
              <a:t>KẾT LUẬN</a:t>
            </a:r>
          </a:p>
        </p:txBody>
      </p:sp>
      <p:sp>
        <p:nvSpPr>
          <p:cNvPr id="260" name="Google Shape;260;p30"/>
          <p:cNvSpPr txBox="1">
            <a:spLocks noGrp="1"/>
          </p:cNvSpPr>
          <p:nvPr>
            <p:ph type="title" idx="8"/>
          </p:nvPr>
        </p:nvSpPr>
        <p:spPr>
          <a:xfrm>
            <a:off x="4440118" y="1117294"/>
            <a:ext cx="878700" cy="6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00B050"/>
                </a:solidFill>
              </a:rPr>
              <a:t>02</a:t>
            </a:r>
            <a:endParaRPr dirty="0">
              <a:solidFill>
                <a:srgbClr val="00B050"/>
              </a:solidFill>
            </a:endParaRPr>
          </a:p>
        </p:txBody>
      </p:sp>
      <p:sp>
        <p:nvSpPr>
          <p:cNvPr id="261" name="Google Shape;261;p30"/>
          <p:cNvSpPr txBox="1">
            <a:spLocks noGrp="1"/>
          </p:cNvSpPr>
          <p:nvPr>
            <p:ph type="title" idx="9"/>
          </p:nvPr>
        </p:nvSpPr>
        <p:spPr>
          <a:xfrm>
            <a:off x="4572000" y="2949366"/>
            <a:ext cx="878700" cy="6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00B050"/>
                </a:solidFill>
              </a:rPr>
              <a:t>04</a:t>
            </a:r>
            <a:endParaRPr dirty="0">
              <a:solidFill>
                <a:srgbClr val="00B050"/>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barn(inVertical)">
                                      <p:cBhvr>
                                        <p:cTn id="7" dur="5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4"/>
                                        </p:tgtEl>
                                        <p:attrNameLst>
                                          <p:attrName>style.visibility</p:attrName>
                                        </p:attrNameLst>
                                      </p:cBhvr>
                                      <p:to>
                                        <p:strVal val="visible"/>
                                      </p:to>
                                    </p:set>
                                    <p:animEffect transition="in" filter="fade">
                                      <p:cBhvr>
                                        <p:cTn id="12" dur="1000"/>
                                        <p:tgtEl>
                                          <p:spTgt spid="254"/>
                                        </p:tgtEl>
                                      </p:cBhvr>
                                    </p:animEffect>
                                    <p:anim calcmode="lin" valueType="num">
                                      <p:cBhvr>
                                        <p:cTn id="13" dur="1000" fill="hold"/>
                                        <p:tgtEl>
                                          <p:spTgt spid="254"/>
                                        </p:tgtEl>
                                        <p:attrNameLst>
                                          <p:attrName>ppt_x</p:attrName>
                                        </p:attrNameLst>
                                      </p:cBhvr>
                                      <p:tavLst>
                                        <p:tav tm="0">
                                          <p:val>
                                            <p:strVal val="#ppt_x"/>
                                          </p:val>
                                        </p:tav>
                                        <p:tav tm="100000">
                                          <p:val>
                                            <p:strVal val="#ppt_x"/>
                                          </p:val>
                                        </p:tav>
                                      </p:tavLst>
                                    </p:anim>
                                    <p:anim calcmode="lin" valueType="num">
                                      <p:cBhvr>
                                        <p:cTn id="14" dur="1000" fill="hold"/>
                                        <p:tgtEl>
                                          <p:spTgt spid="25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5"/>
                                        </p:tgtEl>
                                        <p:attrNameLst>
                                          <p:attrName>style.visibility</p:attrName>
                                        </p:attrNameLst>
                                      </p:cBhvr>
                                      <p:to>
                                        <p:strVal val="visible"/>
                                      </p:to>
                                    </p:set>
                                    <p:animEffect transition="in" filter="fade">
                                      <p:cBhvr>
                                        <p:cTn id="17" dur="1000"/>
                                        <p:tgtEl>
                                          <p:spTgt spid="255"/>
                                        </p:tgtEl>
                                      </p:cBhvr>
                                    </p:animEffect>
                                    <p:anim calcmode="lin" valueType="num">
                                      <p:cBhvr>
                                        <p:cTn id="18" dur="1000" fill="hold"/>
                                        <p:tgtEl>
                                          <p:spTgt spid="255"/>
                                        </p:tgtEl>
                                        <p:attrNameLst>
                                          <p:attrName>ppt_x</p:attrName>
                                        </p:attrNameLst>
                                      </p:cBhvr>
                                      <p:tavLst>
                                        <p:tav tm="0">
                                          <p:val>
                                            <p:strVal val="#ppt_x"/>
                                          </p:val>
                                        </p:tav>
                                        <p:tav tm="100000">
                                          <p:val>
                                            <p:strVal val="#ppt_x"/>
                                          </p:val>
                                        </p:tav>
                                      </p:tavLst>
                                    </p:anim>
                                    <p:anim calcmode="lin" valueType="num">
                                      <p:cBhvr>
                                        <p:cTn id="19" dur="1000" fill="hold"/>
                                        <p:tgtEl>
                                          <p:spTgt spid="25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60"/>
                                        </p:tgtEl>
                                        <p:attrNameLst>
                                          <p:attrName>style.visibility</p:attrName>
                                        </p:attrNameLst>
                                      </p:cBhvr>
                                      <p:to>
                                        <p:strVal val="visible"/>
                                      </p:to>
                                    </p:set>
                                    <p:animEffect transition="in" filter="fade">
                                      <p:cBhvr>
                                        <p:cTn id="24" dur="1000"/>
                                        <p:tgtEl>
                                          <p:spTgt spid="260"/>
                                        </p:tgtEl>
                                      </p:cBhvr>
                                    </p:animEffect>
                                    <p:anim calcmode="lin" valueType="num">
                                      <p:cBhvr>
                                        <p:cTn id="25" dur="1000" fill="hold"/>
                                        <p:tgtEl>
                                          <p:spTgt spid="260"/>
                                        </p:tgtEl>
                                        <p:attrNameLst>
                                          <p:attrName>ppt_x</p:attrName>
                                        </p:attrNameLst>
                                      </p:cBhvr>
                                      <p:tavLst>
                                        <p:tav tm="0">
                                          <p:val>
                                            <p:strVal val="#ppt_x"/>
                                          </p:val>
                                        </p:tav>
                                        <p:tav tm="100000">
                                          <p:val>
                                            <p:strVal val="#ppt_x"/>
                                          </p:val>
                                        </p:tav>
                                      </p:tavLst>
                                    </p:anim>
                                    <p:anim calcmode="lin" valueType="num">
                                      <p:cBhvr>
                                        <p:cTn id="26" dur="1000" fill="hold"/>
                                        <p:tgtEl>
                                          <p:spTgt spid="26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58"/>
                                        </p:tgtEl>
                                        <p:attrNameLst>
                                          <p:attrName>style.visibility</p:attrName>
                                        </p:attrNameLst>
                                      </p:cBhvr>
                                      <p:to>
                                        <p:strVal val="visible"/>
                                      </p:to>
                                    </p:set>
                                    <p:animEffect transition="in" filter="fade">
                                      <p:cBhvr>
                                        <p:cTn id="29" dur="1000"/>
                                        <p:tgtEl>
                                          <p:spTgt spid="258"/>
                                        </p:tgtEl>
                                      </p:cBhvr>
                                    </p:animEffect>
                                    <p:anim calcmode="lin" valueType="num">
                                      <p:cBhvr>
                                        <p:cTn id="30" dur="1000" fill="hold"/>
                                        <p:tgtEl>
                                          <p:spTgt spid="258"/>
                                        </p:tgtEl>
                                        <p:attrNameLst>
                                          <p:attrName>ppt_x</p:attrName>
                                        </p:attrNameLst>
                                      </p:cBhvr>
                                      <p:tavLst>
                                        <p:tav tm="0">
                                          <p:val>
                                            <p:strVal val="#ppt_x"/>
                                          </p:val>
                                        </p:tav>
                                        <p:tav tm="100000">
                                          <p:val>
                                            <p:strVal val="#ppt_x"/>
                                          </p:val>
                                        </p:tav>
                                      </p:tavLst>
                                    </p:anim>
                                    <p:anim calcmode="lin" valueType="num">
                                      <p:cBhvr>
                                        <p:cTn id="31" dur="1000" fill="hold"/>
                                        <p:tgtEl>
                                          <p:spTgt spid="25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56"/>
                                        </p:tgtEl>
                                        <p:attrNameLst>
                                          <p:attrName>style.visibility</p:attrName>
                                        </p:attrNameLst>
                                      </p:cBhvr>
                                      <p:to>
                                        <p:strVal val="visible"/>
                                      </p:to>
                                    </p:set>
                                    <p:animEffect transition="in" filter="fade">
                                      <p:cBhvr>
                                        <p:cTn id="36" dur="1000"/>
                                        <p:tgtEl>
                                          <p:spTgt spid="256"/>
                                        </p:tgtEl>
                                      </p:cBhvr>
                                    </p:animEffect>
                                    <p:anim calcmode="lin" valueType="num">
                                      <p:cBhvr>
                                        <p:cTn id="37" dur="1000" fill="hold"/>
                                        <p:tgtEl>
                                          <p:spTgt spid="256"/>
                                        </p:tgtEl>
                                        <p:attrNameLst>
                                          <p:attrName>ppt_x</p:attrName>
                                        </p:attrNameLst>
                                      </p:cBhvr>
                                      <p:tavLst>
                                        <p:tav tm="0">
                                          <p:val>
                                            <p:strVal val="#ppt_x"/>
                                          </p:val>
                                        </p:tav>
                                        <p:tav tm="100000">
                                          <p:val>
                                            <p:strVal val="#ppt_x"/>
                                          </p:val>
                                        </p:tav>
                                      </p:tavLst>
                                    </p:anim>
                                    <p:anim calcmode="lin" valueType="num">
                                      <p:cBhvr>
                                        <p:cTn id="38" dur="1000" fill="hold"/>
                                        <p:tgtEl>
                                          <p:spTgt spid="256"/>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57"/>
                                        </p:tgtEl>
                                        <p:attrNameLst>
                                          <p:attrName>style.visibility</p:attrName>
                                        </p:attrNameLst>
                                      </p:cBhvr>
                                      <p:to>
                                        <p:strVal val="visible"/>
                                      </p:to>
                                    </p:set>
                                    <p:animEffect transition="in" filter="fade">
                                      <p:cBhvr>
                                        <p:cTn id="41" dur="1000"/>
                                        <p:tgtEl>
                                          <p:spTgt spid="257"/>
                                        </p:tgtEl>
                                      </p:cBhvr>
                                    </p:animEffect>
                                    <p:anim calcmode="lin" valueType="num">
                                      <p:cBhvr>
                                        <p:cTn id="42" dur="1000" fill="hold"/>
                                        <p:tgtEl>
                                          <p:spTgt spid="257"/>
                                        </p:tgtEl>
                                        <p:attrNameLst>
                                          <p:attrName>ppt_x</p:attrName>
                                        </p:attrNameLst>
                                      </p:cBhvr>
                                      <p:tavLst>
                                        <p:tav tm="0">
                                          <p:val>
                                            <p:strVal val="#ppt_x"/>
                                          </p:val>
                                        </p:tav>
                                        <p:tav tm="100000">
                                          <p:val>
                                            <p:strVal val="#ppt_x"/>
                                          </p:val>
                                        </p:tav>
                                      </p:tavLst>
                                    </p:anim>
                                    <p:anim calcmode="lin" valueType="num">
                                      <p:cBhvr>
                                        <p:cTn id="43"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61"/>
                                        </p:tgtEl>
                                        <p:attrNameLst>
                                          <p:attrName>style.visibility</p:attrName>
                                        </p:attrNameLst>
                                      </p:cBhvr>
                                      <p:to>
                                        <p:strVal val="visible"/>
                                      </p:to>
                                    </p:set>
                                    <p:animEffect transition="in" filter="fade">
                                      <p:cBhvr>
                                        <p:cTn id="48" dur="1000"/>
                                        <p:tgtEl>
                                          <p:spTgt spid="261"/>
                                        </p:tgtEl>
                                      </p:cBhvr>
                                    </p:animEffect>
                                    <p:anim calcmode="lin" valueType="num">
                                      <p:cBhvr>
                                        <p:cTn id="49" dur="1000" fill="hold"/>
                                        <p:tgtEl>
                                          <p:spTgt spid="261"/>
                                        </p:tgtEl>
                                        <p:attrNameLst>
                                          <p:attrName>ppt_x</p:attrName>
                                        </p:attrNameLst>
                                      </p:cBhvr>
                                      <p:tavLst>
                                        <p:tav tm="0">
                                          <p:val>
                                            <p:strVal val="#ppt_x"/>
                                          </p:val>
                                        </p:tav>
                                        <p:tav tm="100000">
                                          <p:val>
                                            <p:strVal val="#ppt_x"/>
                                          </p:val>
                                        </p:tav>
                                      </p:tavLst>
                                    </p:anim>
                                    <p:anim calcmode="lin" valueType="num">
                                      <p:cBhvr>
                                        <p:cTn id="50" dur="1000" fill="hold"/>
                                        <p:tgtEl>
                                          <p:spTgt spid="261"/>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59"/>
                                        </p:tgtEl>
                                        <p:attrNameLst>
                                          <p:attrName>style.visibility</p:attrName>
                                        </p:attrNameLst>
                                      </p:cBhvr>
                                      <p:to>
                                        <p:strVal val="visible"/>
                                      </p:to>
                                    </p:set>
                                    <p:animEffect transition="in" filter="fade">
                                      <p:cBhvr>
                                        <p:cTn id="53" dur="1000"/>
                                        <p:tgtEl>
                                          <p:spTgt spid="259"/>
                                        </p:tgtEl>
                                      </p:cBhvr>
                                    </p:animEffect>
                                    <p:anim calcmode="lin" valueType="num">
                                      <p:cBhvr>
                                        <p:cTn id="54" dur="1000" fill="hold"/>
                                        <p:tgtEl>
                                          <p:spTgt spid="259"/>
                                        </p:tgtEl>
                                        <p:attrNameLst>
                                          <p:attrName>ppt_x</p:attrName>
                                        </p:attrNameLst>
                                      </p:cBhvr>
                                      <p:tavLst>
                                        <p:tav tm="0">
                                          <p:val>
                                            <p:strVal val="#ppt_x"/>
                                          </p:val>
                                        </p:tav>
                                        <p:tav tm="100000">
                                          <p:val>
                                            <p:strVal val="#ppt_x"/>
                                          </p:val>
                                        </p:tav>
                                      </p:tavLst>
                                    </p:anim>
                                    <p:anim calcmode="lin" valueType="num">
                                      <p:cBhvr>
                                        <p:cTn id="55" dur="1000" fill="hold"/>
                                        <p:tgtEl>
                                          <p:spTgt spid="2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4" grpId="0"/>
      <p:bldP spid="255" grpId="0"/>
      <p:bldP spid="256" grpId="0"/>
      <p:bldP spid="257" grpId="0"/>
      <p:bldP spid="258" grpId="0"/>
      <p:bldP spid="259" grpId="0"/>
      <p:bldP spid="260" grpId="0"/>
      <p:bldP spid="26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F0E1-6CCE-7137-F906-7331C2BF8B86}"/>
              </a:ext>
            </a:extLst>
          </p:cNvPr>
          <p:cNvSpPr>
            <a:spLocks noGrp="1"/>
          </p:cNvSpPr>
          <p:nvPr>
            <p:ph type="title"/>
          </p:nvPr>
        </p:nvSpPr>
        <p:spPr>
          <a:xfrm>
            <a:off x="445093" y="187975"/>
            <a:ext cx="7717500" cy="694800"/>
          </a:xfrm>
        </p:spPr>
        <p:txBody>
          <a:bodyPr/>
          <a:lstStyle/>
          <a:p>
            <a:r>
              <a:rPr lang="en-US" sz="3200" dirty="0" err="1">
                <a:latin typeface="+mn-lt"/>
              </a:rPr>
              <a:t>Kiến</a:t>
            </a:r>
            <a:r>
              <a:rPr lang="en-US" sz="3200" dirty="0">
                <a:latin typeface="+mn-lt"/>
              </a:rPr>
              <a:t> </a:t>
            </a:r>
            <a:r>
              <a:rPr lang="en-US" sz="3200" dirty="0" err="1">
                <a:latin typeface="+mn-lt"/>
              </a:rPr>
              <a:t>trúc</a:t>
            </a:r>
            <a:r>
              <a:rPr lang="en-US" sz="3200" dirty="0">
                <a:latin typeface="+mn-lt"/>
              </a:rPr>
              <a:t> </a:t>
            </a:r>
            <a:r>
              <a:rPr lang="en-US" sz="3200" dirty="0">
                <a:solidFill>
                  <a:srgbClr val="00B050"/>
                </a:solidFill>
                <a:latin typeface="+mn-lt"/>
              </a:rPr>
              <a:t>model</a:t>
            </a:r>
            <a:endParaRPr lang="vi-VN" sz="3200" dirty="0">
              <a:solidFill>
                <a:srgbClr val="00B050"/>
              </a:solidFill>
              <a:latin typeface="+mn-lt"/>
            </a:endParaRPr>
          </a:p>
        </p:txBody>
      </p:sp>
      <p:pic>
        <p:nvPicPr>
          <p:cNvPr id="6" name="Picture 5">
            <a:extLst>
              <a:ext uri="{FF2B5EF4-FFF2-40B4-BE49-F238E27FC236}">
                <a16:creationId xmlns:a16="http://schemas.microsoft.com/office/drawing/2014/main" id="{5BE5E2DA-B3C6-810C-4C0F-B8195F51F5DE}"/>
              </a:ext>
            </a:extLst>
          </p:cNvPr>
          <p:cNvPicPr>
            <a:picLocks noChangeAspect="1"/>
          </p:cNvPicPr>
          <p:nvPr/>
        </p:nvPicPr>
        <p:blipFill>
          <a:blip r:embed="rId2"/>
          <a:stretch>
            <a:fillRect/>
          </a:stretch>
        </p:blipFill>
        <p:spPr>
          <a:xfrm>
            <a:off x="2031287" y="2062556"/>
            <a:ext cx="5081425" cy="2773966"/>
          </a:xfrm>
          <a:prstGeom prst="rect">
            <a:avLst/>
          </a:prstGeom>
        </p:spPr>
      </p:pic>
      <p:sp>
        <p:nvSpPr>
          <p:cNvPr id="8" name="TextBox 7">
            <a:extLst>
              <a:ext uri="{FF2B5EF4-FFF2-40B4-BE49-F238E27FC236}">
                <a16:creationId xmlns:a16="http://schemas.microsoft.com/office/drawing/2014/main" id="{FE5A850E-B353-0F0E-8A08-1E6C7819EEAC}"/>
              </a:ext>
            </a:extLst>
          </p:cNvPr>
          <p:cNvSpPr txBox="1"/>
          <p:nvPr/>
        </p:nvSpPr>
        <p:spPr>
          <a:xfrm>
            <a:off x="521325" y="882775"/>
            <a:ext cx="7915060" cy="1046440"/>
          </a:xfrm>
          <a:prstGeom prst="rect">
            <a:avLst/>
          </a:prstGeom>
          <a:noFill/>
        </p:spPr>
        <p:txBody>
          <a:bodyPr wrap="square">
            <a:spAutoFit/>
          </a:bodyPr>
          <a:lstStyle/>
          <a:p>
            <a:r>
              <a:rPr lang="en-US" sz="1600" dirty="0" err="1">
                <a:latin typeface="+mn-lt"/>
              </a:rPr>
              <a:t>Dư</a:t>
            </a:r>
            <a:r>
              <a:rPr lang="en-US" sz="1600" dirty="0">
                <a:latin typeface="+mn-lt"/>
              </a:rPr>
              <a:t> </a:t>
            </a:r>
            <a:r>
              <a:rPr lang="en-US" sz="1600" dirty="0" err="1">
                <a:latin typeface="+mn-lt"/>
              </a:rPr>
              <a:t>định</a:t>
            </a:r>
            <a:r>
              <a:rPr lang="en-US" sz="1600" dirty="0">
                <a:latin typeface="+mn-lt"/>
              </a:rPr>
              <a:t> finetune </a:t>
            </a:r>
            <a:r>
              <a:rPr lang="en-US" sz="1600" dirty="0" err="1">
                <a:latin typeface="+mn-lt"/>
              </a:rPr>
              <a:t>dựa</a:t>
            </a:r>
            <a:r>
              <a:rPr lang="en-US" sz="1600" dirty="0">
                <a:latin typeface="+mn-lt"/>
              </a:rPr>
              <a:t> </a:t>
            </a:r>
            <a:r>
              <a:rPr lang="en-US" sz="1600" dirty="0" err="1">
                <a:latin typeface="+mn-lt"/>
              </a:rPr>
              <a:t>trên</a:t>
            </a:r>
            <a:r>
              <a:rPr lang="en-US" sz="1600" dirty="0">
                <a:latin typeface="+mn-lt"/>
              </a:rPr>
              <a:t> BERT </a:t>
            </a:r>
          </a:p>
          <a:p>
            <a:endParaRPr lang="en-US" dirty="0">
              <a:latin typeface="+mn-lt"/>
            </a:endParaRPr>
          </a:p>
          <a:p>
            <a:r>
              <a:rPr lang="en-US" sz="1600" dirty="0" err="1">
                <a:latin typeface="+mn-lt"/>
              </a:rPr>
              <a:t>Đây</a:t>
            </a:r>
            <a:r>
              <a:rPr lang="en-US" sz="1600" dirty="0">
                <a:latin typeface="+mn-lt"/>
              </a:rPr>
              <a:t> </a:t>
            </a:r>
            <a:r>
              <a:rPr lang="en-US" sz="1600" dirty="0" err="1">
                <a:latin typeface="+mn-lt"/>
              </a:rPr>
              <a:t>là</a:t>
            </a:r>
            <a:r>
              <a:rPr lang="en-US" sz="1600" dirty="0">
                <a:latin typeface="+mn-lt"/>
              </a:rPr>
              <a:t> </a:t>
            </a:r>
            <a:r>
              <a:rPr lang="en-US" sz="1600" dirty="0" err="1">
                <a:latin typeface="+mn-lt"/>
              </a:rPr>
              <a:t>một</a:t>
            </a:r>
            <a:r>
              <a:rPr lang="en-US" sz="1600" dirty="0">
                <a:latin typeface="+mn-lt"/>
              </a:rPr>
              <a:t> </a:t>
            </a:r>
            <a:r>
              <a:rPr lang="en-US" sz="1600" dirty="0" err="1">
                <a:latin typeface="+mn-lt"/>
              </a:rPr>
              <a:t>mô</a:t>
            </a:r>
            <a:r>
              <a:rPr lang="en-US" sz="1600" dirty="0">
                <a:latin typeface="+mn-lt"/>
              </a:rPr>
              <a:t> </a:t>
            </a:r>
            <a:r>
              <a:rPr lang="en-US" sz="1600" dirty="0" err="1">
                <a:latin typeface="+mn-lt"/>
              </a:rPr>
              <a:t>hình</a:t>
            </a:r>
            <a:r>
              <a:rPr lang="en-US" sz="1600" dirty="0">
                <a:latin typeface="+mn-lt"/>
              </a:rPr>
              <a:t> </a:t>
            </a:r>
            <a:r>
              <a:rPr lang="en-US" sz="1600" dirty="0" err="1">
                <a:latin typeface="+mn-lt"/>
              </a:rPr>
              <a:t>dựa</a:t>
            </a:r>
            <a:r>
              <a:rPr lang="en-US" sz="1600" dirty="0">
                <a:latin typeface="+mn-lt"/>
              </a:rPr>
              <a:t> </a:t>
            </a:r>
            <a:r>
              <a:rPr lang="en-US" sz="1600" dirty="0" err="1">
                <a:latin typeface="+mn-lt"/>
              </a:rPr>
              <a:t>trên</a:t>
            </a:r>
            <a:r>
              <a:rPr lang="en-US" sz="1600" dirty="0">
                <a:latin typeface="+mn-lt"/>
              </a:rPr>
              <a:t> </a:t>
            </a:r>
            <a:r>
              <a:rPr lang="en-US" sz="1600" dirty="0" err="1">
                <a:latin typeface="+mn-lt"/>
              </a:rPr>
              <a:t>kiến</a:t>
            </a:r>
            <a:r>
              <a:rPr lang="en-US" sz="1600" dirty="0">
                <a:latin typeface="+mn-lt"/>
              </a:rPr>
              <a:t> </a:t>
            </a:r>
            <a:r>
              <a:rPr lang="en-US" sz="1600" dirty="0" err="1">
                <a:latin typeface="+mn-lt"/>
              </a:rPr>
              <a:t>trúc</a:t>
            </a:r>
            <a:r>
              <a:rPr lang="en-US" sz="1600" dirty="0">
                <a:latin typeface="+mn-lt"/>
              </a:rPr>
              <a:t> transformer, </a:t>
            </a:r>
            <a:r>
              <a:rPr lang="en-US" sz="1600" dirty="0" err="1">
                <a:latin typeface="+mn-lt"/>
              </a:rPr>
              <a:t>một</a:t>
            </a:r>
            <a:r>
              <a:rPr lang="en-US" sz="1600" dirty="0">
                <a:latin typeface="+mn-lt"/>
              </a:rPr>
              <a:t> </a:t>
            </a:r>
            <a:r>
              <a:rPr lang="en-US" sz="1600" dirty="0" err="1">
                <a:latin typeface="+mn-lt"/>
              </a:rPr>
              <a:t>kiến</a:t>
            </a:r>
            <a:r>
              <a:rPr lang="en-US" sz="1600" dirty="0">
                <a:latin typeface="+mn-lt"/>
              </a:rPr>
              <a:t> </a:t>
            </a:r>
            <a:r>
              <a:rPr lang="en-US" sz="1600" dirty="0" err="1">
                <a:latin typeface="+mn-lt"/>
              </a:rPr>
              <a:t>trúc</a:t>
            </a:r>
            <a:r>
              <a:rPr lang="en-US" sz="1600" dirty="0">
                <a:latin typeface="+mn-lt"/>
              </a:rPr>
              <a:t> </a:t>
            </a:r>
            <a:r>
              <a:rPr lang="en-US" sz="1600" dirty="0" err="1">
                <a:latin typeface="+mn-lt"/>
              </a:rPr>
              <a:t>thường</a:t>
            </a:r>
            <a:r>
              <a:rPr lang="en-US" sz="1600" dirty="0">
                <a:latin typeface="+mn-lt"/>
              </a:rPr>
              <a:t> </a:t>
            </a:r>
            <a:r>
              <a:rPr lang="en-US" sz="1600" dirty="0" err="1">
                <a:latin typeface="+mn-lt"/>
              </a:rPr>
              <a:t>dùng</a:t>
            </a:r>
            <a:r>
              <a:rPr lang="en-US" sz="1600" dirty="0">
                <a:latin typeface="+mn-lt"/>
              </a:rPr>
              <a:t> </a:t>
            </a:r>
            <a:r>
              <a:rPr lang="en-US" sz="1600" dirty="0" err="1">
                <a:latin typeface="+mn-lt"/>
              </a:rPr>
              <a:t>cho</a:t>
            </a:r>
            <a:r>
              <a:rPr lang="en-US" sz="1600" dirty="0">
                <a:latin typeface="+mn-lt"/>
              </a:rPr>
              <a:t> </a:t>
            </a:r>
            <a:r>
              <a:rPr lang="en-US" sz="1600" dirty="0" err="1">
                <a:latin typeface="+mn-lt"/>
              </a:rPr>
              <a:t>các</a:t>
            </a:r>
            <a:r>
              <a:rPr lang="en-US" sz="1600" dirty="0">
                <a:latin typeface="+mn-lt"/>
              </a:rPr>
              <a:t> </a:t>
            </a:r>
            <a:r>
              <a:rPr lang="en-US" sz="1600" dirty="0" err="1">
                <a:latin typeface="+mn-lt"/>
              </a:rPr>
              <a:t>bài</a:t>
            </a:r>
            <a:r>
              <a:rPr lang="en-US" sz="1600" dirty="0">
                <a:latin typeface="+mn-lt"/>
              </a:rPr>
              <a:t>  </a:t>
            </a:r>
            <a:r>
              <a:rPr lang="en-US" sz="1600" dirty="0" err="1">
                <a:latin typeface="+mn-lt"/>
              </a:rPr>
              <a:t>toán</a:t>
            </a:r>
            <a:r>
              <a:rPr lang="en-US" sz="1600" dirty="0">
                <a:latin typeface="+mn-lt"/>
              </a:rPr>
              <a:t> </a:t>
            </a:r>
            <a:r>
              <a:rPr lang="en-US" sz="1600" dirty="0" err="1">
                <a:latin typeface="+mn-lt"/>
              </a:rPr>
              <a:t>xử</a:t>
            </a:r>
            <a:r>
              <a:rPr lang="en-US" sz="1600" dirty="0">
                <a:latin typeface="+mn-lt"/>
              </a:rPr>
              <a:t> </a:t>
            </a:r>
            <a:r>
              <a:rPr lang="en-US" sz="1600" dirty="0" err="1">
                <a:latin typeface="+mn-lt"/>
              </a:rPr>
              <a:t>lý</a:t>
            </a:r>
            <a:r>
              <a:rPr lang="en-US" sz="1600" dirty="0">
                <a:latin typeface="+mn-lt"/>
              </a:rPr>
              <a:t> </a:t>
            </a:r>
            <a:r>
              <a:rPr lang="en-US" sz="1600" dirty="0" err="1">
                <a:latin typeface="+mn-lt"/>
              </a:rPr>
              <a:t>ngôn</a:t>
            </a:r>
            <a:r>
              <a:rPr lang="en-US" sz="1600" dirty="0">
                <a:latin typeface="+mn-lt"/>
              </a:rPr>
              <a:t> </a:t>
            </a:r>
            <a:r>
              <a:rPr lang="en-US" sz="1600" dirty="0" err="1">
                <a:latin typeface="+mn-lt"/>
              </a:rPr>
              <a:t>ngữ</a:t>
            </a:r>
            <a:r>
              <a:rPr lang="en-US" sz="1600" dirty="0">
                <a:latin typeface="+mn-lt"/>
              </a:rPr>
              <a:t> </a:t>
            </a:r>
            <a:r>
              <a:rPr lang="en-US" sz="1600" dirty="0" err="1">
                <a:latin typeface="+mn-lt"/>
              </a:rPr>
              <a:t>tự</a:t>
            </a:r>
            <a:r>
              <a:rPr lang="en-US" sz="1600" dirty="0">
                <a:latin typeface="+mn-lt"/>
              </a:rPr>
              <a:t> </a:t>
            </a:r>
            <a:r>
              <a:rPr lang="en-US" sz="1600" dirty="0" err="1">
                <a:latin typeface="+mn-lt"/>
              </a:rPr>
              <a:t>nhiên</a:t>
            </a:r>
            <a:r>
              <a:rPr lang="en-US" sz="1600" dirty="0">
                <a:latin typeface="+mn-lt"/>
              </a:rPr>
              <a:t> (NLP), </a:t>
            </a:r>
            <a:r>
              <a:rPr lang="en-US" sz="1600" dirty="0" err="1">
                <a:latin typeface="+mn-lt"/>
              </a:rPr>
              <a:t>chỉ</a:t>
            </a:r>
            <a:r>
              <a:rPr lang="en-US" sz="1600" dirty="0">
                <a:latin typeface="+mn-lt"/>
              </a:rPr>
              <a:t> bao </a:t>
            </a:r>
            <a:r>
              <a:rPr lang="en-US" sz="1600" dirty="0" err="1">
                <a:latin typeface="+mn-lt"/>
              </a:rPr>
              <a:t>gồm</a:t>
            </a:r>
            <a:r>
              <a:rPr lang="en-US" sz="1600" dirty="0">
                <a:latin typeface="+mn-lt"/>
              </a:rPr>
              <a:t> </a:t>
            </a:r>
            <a:r>
              <a:rPr lang="en-US" sz="1600" dirty="0" err="1">
                <a:latin typeface="+mn-lt"/>
              </a:rPr>
              <a:t>các</a:t>
            </a:r>
            <a:r>
              <a:rPr lang="en-US" sz="1600" dirty="0">
                <a:latin typeface="+mn-lt"/>
              </a:rPr>
              <a:t> block </a:t>
            </a:r>
            <a:r>
              <a:rPr lang="en-US" sz="1600" dirty="0" err="1">
                <a:latin typeface="+mn-lt"/>
              </a:rPr>
              <a:t>phía</a:t>
            </a:r>
            <a:r>
              <a:rPr lang="en-US" sz="1600" dirty="0">
                <a:latin typeface="+mn-lt"/>
              </a:rPr>
              <a:t> encoder</a:t>
            </a:r>
            <a:endParaRPr lang="vi-VN" sz="1600" dirty="0">
              <a:latin typeface="+mn-lt"/>
            </a:endParaRPr>
          </a:p>
        </p:txBody>
      </p:sp>
    </p:spTree>
    <p:extLst>
      <p:ext uri="{BB962C8B-B14F-4D97-AF65-F5344CB8AC3E}">
        <p14:creationId xmlns:p14="http://schemas.microsoft.com/office/powerpoint/2010/main" val="322796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0DFA1D-FB1A-1534-8ECC-AB5D19875CA2}"/>
              </a:ext>
            </a:extLst>
          </p:cNvPr>
          <p:cNvSpPr txBox="1"/>
          <p:nvPr/>
        </p:nvSpPr>
        <p:spPr>
          <a:xfrm>
            <a:off x="532827" y="302728"/>
            <a:ext cx="8267414" cy="2062103"/>
          </a:xfrm>
          <a:prstGeom prst="rect">
            <a:avLst/>
          </a:prstGeom>
          <a:noFill/>
        </p:spPr>
        <p:txBody>
          <a:bodyPr wrap="square" rtlCol="0">
            <a:spAutoFit/>
          </a:bodyPr>
          <a:lstStyle/>
          <a:p>
            <a:r>
              <a:rPr lang="vi-VN" sz="1600" b="0" i="0" dirty="0">
                <a:solidFill>
                  <a:srgbClr val="242424"/>
                </a:solidFill>
                <a:effectLst/>
                <a:highlight>
                  <a:srgbClr val="FFFFFF"/>
                </a:highlight>
                <a:latin typeface="+mn-lt"/>
              </a:rPr>
              <a:t>BERT sử dụng phương pháp đào tạo hai chiều, tức là đọc câu theo cả hai hướng để hiểu ngữ cảnh của câu</a:t>
            </a:r>
          </a:p>
          <a:p>
            <a:r>
              <a:rPr lang="vi-VN" sz="1600" dirty="0">
                <a:solidFill>
                  <a:srgbClr val="242424"/>
                </a:solidFill>
                <a:highlight>
                  <a:srgbClr val="FFFFFF"/>
                </a:highlight>
                <a:latin typeface="+mn-lt"/>
              </a:rPr>
              <a:t>BERT tận dụng được phương pháp </a:t>
            </a:r>
            <a:r>
              <a:rPr lang="vi-VN" sz="1600" dirty="0" err="1">
                <a:solidFill>
                  <a:srgbClr val="242424"/>
                </a:solidFill>
                <a:highlight>
                  <a:srgbClr val="FFFFFF"/>
                </a:highlight>
                <a:latin typeface="+mn-lt"/>
              </a:rPr>
              <a:t>self</a:t>
            </a:r>
            <a:r>
              <a:rPr lang="vi-VN" sz="1600" dirty="0">
                <a:solidFill>
                  <a:srgbClr val="242424"/>
                </a:solidFill>
                <a:highlight>
                  <a:srgbClr val="FFFFFF"/>
                </a:highlight>
                <a:latin typeface="+mn-lt"/>
              </a:rPr>
              <a:t> </a:t>
            </a:r>
            <a:r>
              <a:rPr lang="vi-VN" sz="1600" dirty="0" err="1">
                <a:solidFill>
                  <a:srgbClr val="242424"/>
                </a:solidFill>
                <a:highlight>
                  <a:srgbClr val="FFFFFF"/>
                </a:highlight>
                <a:latin typeface="+mn-lt"/>
              </a:rPr>
              <a:t>attention</a:t>
            </a:r>
            <a:r>
              <a:rPr lang="vi-VN" sz="1600" dirty="0">
                <a:solidFill>
                  <a:srgbClr val="242424"/>
                </a:solidFill>
                <a:highlight>
                  <a:srgbClr val="FFFFFF"/>
                </a:highlight>
                <a:latin typeface="+mn-lt"/>
              </a:rPr>
              <a:t> từ mô hình </a:t>
            </a:r>
            <a:r>
              <a:rPr lang="vi-VN" sz="1600" dirty="0" err="1">
                <a:solidFill>
                  <a:srgbClr val="242424"/>
                </a:solidFill>
                <a:highlight>
                  <a:srgbClr val="FFFFFF"/>
                </a:highlight>
                <a:latin typeface="+mn-lt"/>
              </a:rPr>
              <a:t>transformer</a:t>
            </a:r>
            <a:r>
              <a:rPr lang="vi-VN" sz="1600" dirty="0">
                <a:solidFill>
                  <a:srgbClr val="242424"/>
                </a:solidFill>
                <a:highlight>
                  <a:srgbClr val="FFFFFF"/>
                </a:highlight>
                <a:latin typeface="+mn-lt"/>
              </a:rPr>
              <a:t> đây là một phương pháp để tìm hiểu mối liên hệ giữa các </a:t>
            </a:r>
            <a:r>
              <a:rPr lang="vi-VN" sz="1600" dirty="0" err="1">
                <a:solidFill>
                  <a:srgbClr val="242424"/>
                </a:solidFill>
                <a:highlight>
                  <a:srgbClr val="FFFFFF"/>
                </a:highlight>
                <a:latin typeface="+mn-lt"/>
              </a:rPr>
              <a:t>token</a:t>
            </a:r>
            <a:r>
              <a:rPr lang="vi-VN" sz="1600" dirty="0">
                <a:solidFill>
                  <a:srgbClr val="242424"/>
                </a:solidFill>
                <a:highlight>
                  <a:srgbClr val="FFFFFF"/>
                </a:highlight>
                <a:latin typeface="+mn-lt"/>
              </a:rPr>
              <a:t>(từ) trong một câu từ đó hiểu được ngữ cảnh</a:t>
            </a:r>
            <a:endParaRPr lang="vi-VN" sz="1600" dirty="0">
              <a:latin typeface="+mn-lt"/>
            </a:endParaRPr>
          </a:p>
          <a:p>
            <a:r>
              <a:rPr lang="vi-VN" sz="1600" dirty="0">
                <a:latin typeface="+mn-lt"/>
              </a:rPr>
              <a:t>Ngoài ra sẽ tinh chỉnh số </a:t>
            </a:r>
            <a:r>
              <a:rPr lang="vi-VN" sz="1600" dirty="0" err="1">
                <a:latin typeface="+mn-lt"/>
              </a:rPr>
              <a:t>block</a:t>
            </a:r>
            <a:r>
              <a:rPr lang="vi-VN" sz="1600" dirty="0">
                <a:latin typeface="+mn-lt"/>
              </a:rPr>
              <a:t> và </a:t>
            </a:r>
            <a:r>
              <a:rPr lang="vi-VN" sz="1600" dirty="0" err="1">
                <a:latin typeface="+mn-lt"/>
              </a:rPr>
              <a:t>num_head</a:t>
            </a:r>
            <a:r>
              <a:rPr lang="vi-VN" sz="1600" dirty="0">
                <a:latin typeface="+mn-lt"/>
              </a:rPr>
              <a:t> của các khối </a:t>
            </a:r>
            <a:r>
              <a:rPr lang="vi-VN" sz="1600" dirty="0" err="1">
                <a:latin typeface="+mn-lt"/>
              </a:rPr>
              <a:t>encoder</a:t>
            </a:r>
            <a:r>
              <a:rPr lang="vi-VN" sz="1600" dirty="0">
                <a:latin typeface="+mn-lt"/>
              </a:rPr>
              <a:t> trong </a:t>
            </a:r>
            <a:r>
              <a:rPr lang="vi-VN" sz="1600" dirty="0" err="1">
                <a:latin typeface="+mn-lt"/>
              </a:rPr>
              <a:t>model</a:t>
            </a:r>
            <a:r>
              <a:rPr lang="vi-VN" sz="1600" dirty="0">
                <a:latin typeface="+mn-lt"/>
              </a:rPr>
              <a:t> </a:t>
            </a:r>
            <a:r>
              <a:rPr lang="vi-VN" sz="1600" dirty="0" err="1">
                <a:latin typeface="+mn-lt"/>
              </a:rPr>
              <a:t>Bert</a:t>
            </a:r>
            <a:r>
              <a:rPr lang="vi-VN" sz="1600" dirty="0">
                <a:latin typeface="+mn-lt"/>
              </a:rPr>
              <a:t> để phù hợp với kích </a:t>
            </a:r>
            <a:r>
              <a:rPr lang="vi-VN" sz="1600" dirty="0" err="1">
                <a:latin typeface="+mn-lt"/>
              </a:rPr>
              <a:t>thuớc</a:t>
            </a:r>
            <a:r>
              <a:rPr lang="vi-VN" sz="1600" dirty="0">
                <a:latin typeface="+mn-lt"/>
              </a:rPr>
              <a:t> của </a:t>
            </a:r>
            <a:r>
              <a:rPr lang="vi-VN" sz="1600" dirty="0" err="1">
                <a:latin typeface="+mn-lt"/>
              </a:rPr>
              <a:t>datasetmodel</a:t>
            </a:r>
            <a:r>
              <a:rPr lang="vi-VN" sz="1600" dirty="0">
                <a:latin typeface="+mn-lt"/>
              </a:rPr>
              <a:t> cũng sẽ sử dụng một </a:t>
            </a:r>
            <a:r>
              <a:rPr lang="vi-VN" sz="1600" dirty="0" err="1">
                <a:latin typeface="+mn-lt"/>
              </a:rPr>
              <a:t>tokenizer</a:t>
            </a:r>
            <a:r>
              <a:rPr lang="vi-VN" sz="1600" dirty="0">
                <a:latin typeface="+mn-lt"/>
              </a:rPr>
              <a:t> chuyên cho tiếng việt để hiểu rõ hơn </a:t>
            </a:r>
          </a:p>
        </p:txBody>
      </p:sp>
      <p:pic>
        <p:nvPicPr>
          <p:cNvPr id="7" name="Picture 6">
            <a:extLst>
              <a:ext uri="{FF2B5EF4-FFF2-40B4-BE49-F238E27FC236}">
                <a16:creationId xmlns:a16="http://schemas.microsoft.com/office/drawing/2014/main" id="{BCC7857B-5A55-7793-8165-B2EB6447936C}"/>
              </a:ext>
            </a:extLst>
          </p:cNvPr>
          <p:cNvPicPr>
            <a:picLocks noChangeAspect="1"/>
          </p:cNvPicPr>
          <p:nvPr/>
        </p:nvPicPr>
        <p:blipFill>
          <a:blip r:embed="rId2"/>
          <a:stretch>
            <a:fillRect/>
          </a:stretch>
        </p:blipFill>
        <p:spPr>
          <a:xfrm>
            <a:off x="1629420" y="2571750"/>
            <a:ext cx="5775157" cy="2298692"/>
          </a:xfrm>
          <a:prstGeom prst="rect">
            <a:avLst/>
          </a:prstGeom>
        </p:spPr>
      </p:pic>
    </p:spTree>
    <p:extLst>
      <p:ext uri="{BB962C8B-B14F-4D97-AF65-F5344CB8AC3E}">
        <p14:creationId xmlns:p14="http://schemas.microsoft.com/office/powerpoint/2010/main" val="772235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83CC26-88E9-D84A-AC2B-FC175D851025}"/>
              </a:ext>
            </a:extLst>
          </p:cNvPr>
          <p:cNvSpPr txBox="1"/>
          <p:nvPr/>
        </p:nvSpPr>
        <p:spPr>
          <a:xfrm>
            <a:off x="570641" y="261258"/>
            <a:ext cx="7487080" cy="1323439"/>
          </a:xfrm>
          <a:prstGeom prst="rect">
            <a:avLst/>
          </a:prstGeom>
          <a:noFill/>
        </p:spPr>
        <p:txBody>
          <a:bodyPr wrap="square" rtlCol="0">
            <a:spAutoFit/>
          </a:bodyPr>
          <a:lstStyle/>
          <a:p>
            <a:r>
              <a:rPr lang="vi-VN" sz="1600" dirty="0">
                <a:latin typeface="+mn-lt"/>
              </a:rPr>
              <a:t>Sẽ tinh chỉnh mộ số lớp </a:t>
            </a:r>
            <a:r>
              <a:rPr lang="vi-VN" sz="1600" dirty="0" err="1">
                <a:latin typeface="+mn-lt"/>
              </a:rPr>
              <a:t>fully</a:t>
            </a:r>
            <a:r>
              <a:rPr lang="vi-VN" sz="1600" dirty="0">
                <a:latin typeface="+mn-lt"/>
              </a:rPr>
              <a:t> </a:t>
            </a:r>
            <a:r>
              <a:rPr lang="vi-VN" sz="1600" dirty="0" err="1">
                <a:latin typeface="+mn-lt"/>
              </a:rPr>
              <a:t>connected</a:t>
            </a:r>
            <a:r>
              <a:rPr lang="vi-VN" sz="1600" dirty="0">
                <a:latin typeface="+mn-lt"/>
              </a:rPr>
              <a:t> cuối cùng để phù hợp với tác vụ </a:t>
            </a:r>
            <a:r>
              <a:rPr lang="vi-VN" sz="1600" dirty="0" err="1">
                <a:latin typeface="+mn-lt"/>
              </a:rPr>
              <a:t>downstream</a:t>
            </a:r>
            <a:r>
              <a:rPr lang="vi-VN" sz="1600" dirty="0">
                <a:latin typeface="+mn-lt"/>
              </a:rPr>
              <a:t>  cụ thể</a:t>
            </a:r>
          </a:p>
          <a:p>
            <a:endParaRPr lang="vi-VN" sz="1600" dirty="0">
              <a:latin typeface="+mn-lt"/>
            </a:endParaRPr>
          </a:p>
          <a:p>
            <a:r>
              <a:rPr lang="vi-VN" sz="1600" dirty="0">
                <a:latin typeface="+mn-lt"/>
              </a:rPr>
              <a:t>Đối với dữ liệu huấn luyện: dùng nhiều các </a:t>
            </a:r>
            <a:r>
              <a:rPr lang="vi-VN" sz="1600" dirty="0" err="1">
                <a:latin typeface="+mn-lt"/>
              </a:rPr>
              <a:t>dataset</a:t>
            </a:r>
            <a:r>
              <a:rPr lang="vi-VN" sz="1600" dirty="0">
                <a:latin typeface="+mn-lt"/>
              </a:rPr>
              <a:t> có sẵn và thêm các </a:t>
            </a:r>
            <a:r>
              <a:rPr lang="vi-VN" sz="1600" dirty="0" err="1">
                <a:latin typeface="+mn-lt"/>
              </a:rPr>
              <a:t>data</a:t>
            </a:r>
            <a:r>
              <a:rPr lang="vi-VN" sz="1600" dirty="0">
                <a:latin typeface="+mn-lt"/>
              </a:rPr>
              <a:t> cụ thể của từng công ty, </a:t>
            </a:r>
            <a:r>
              <a:rPr lang="vi-VN" sz="1600" dirty="0" err="1">
                <a:latin typeface="+mn-lt"/>
              </a:rPr>
              <a:t>data</a:t>
            </a:r>
            <a:r>
              <a:rPr lang="vi-VN" sz="1600" dirty="0">
                <a:latin typeface="+mn-lt"/>
              </a:rPr>
              <a:t> chia thành các </a:t>
            </a:r>
            <a:r>
              <a:rPr lang="vi-VN" sz="1600" dirty="0" err="1">
                <a:latin typeface="+mn-lt"/>
              </a:rPr>
              <a:t>pair</a:t>
            </a:r>
            <a:r>
              <a:rPr lang="vi-VN" sz="1600" dirty="0">
                <a:latin typeface="+mn-lt"/>
              </a:rPr>
              <a:t> câu hỏi và trả lời</a:t>
            </a:r>
          </a:p>
        </p:txBody>
      </p:sp>
      <p:pic>
        <p:nvPicPr>
          <p:cNvPr id="4" name="Picture 3">
            <a:extLst>
              <a:ext uri="{FF2B5EF4-FFF2-40B4-BE49-F238E27FC236}">
                <a16:creationId xmlns:a16="http://schemas.microsoft.com/office/drawing/2014/main" id="{B6168BCC-A927-0AC2-F5C7-2BD5C230BB09}"/>
              </a:ext>
            </a:extLst>
          </p:cNvPr>
          <p:cNvPicPr>
            <a:picLocks noChangeAspect="1"/>
          </p:cNvPicPr>
          <p:nvPr/>
        </p:nvPicPr>
        <p:blipFill>
          <a:blip r:embed="rId3"/>
          <a:stretch>
            <a:fillRect/>
          </a:stretch>
        </p:blipFill>
        <p:spPr>
          <a:xfrm>
            <a:off x="1954656" y="1691298"/>
            <a:ext cx="4899906" cy="3051852"/>
          </a:xfrm>
          <a:prstGeom prst="rect">
            <a:avLst/>
          </a:prstGeom>
        </p:spPr>
      </p:pic>
    </p:spTree>
    <p:extLst>
      <p:ext uri="{BB962C8B-B14F-4D97-AF65-F5344CB8AC3E}">
        <p14:creationId xmlns:p14="http://schemas.microsoft.com/office/powerpoint/2010/main" val="35711718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6"/>
          <p:cNvSpPr txBox="1">
            <a:spLocks noGrp="1"/>
          </p:cNvSpPr>
          <p:nvPr>
            <p:ph type="title"/>
          </p:nvPr>
        </p:nvSpPr>
        <p:spPr>
          <a:xfrm>
            <a:off x="371708" y="2041275"/>
            <a:ext cx="3224015" cy="9219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vi-VN" sz="4000" dirty="0">
                <a:solidFill>
                  <a:srgbClr val="00B050"/>
                </a:solidFill>
                <a:latin typeface="+mn-lt"/>
              </a:rPr>
              <a:t>KẾT LUẬN</a:t>
            </a:r>
            <a:endParaRPr sz="4000" dirty="0">
              <a:solidFill>
                <a:srgbClr val="00B050"/>
              </a:solidFill>
              <a:latin typeface="+mn-lt"/>
            </a:endParaRPr>
          </a:p>
        </p:txBody>
      </p:sp>
      <p:sp>
        <p:nvSpPr>
          <p:cNvPr id="537" name="Google Shape;537;p36"/>
          <p:cNvSpPr txBox="1">
            <a:spLocks noGrp="1"/>
          </p:cNvSpPr>
          <p:nvPr>
            <p:ph type="title" idx="2"/>
          </p:nvPr>
        </p:nvSpPr>
        <p:spPr>
          <a:xfrm>
            <a:off x="427126" y="789643"/>
            <a:ext cx="1261800" cy="113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00B050"/>
                </a:solidFill>
              </a:rPr>
              <a:t>0</a:t>
            </a:r>
            <a:r>
              <a:rPr lang="vi-VN" dirty="0">
                <a:solidFill>
                  <a:srgbClr val="00B050"/>
                </a:solidFill>
              </a:rPr>
              <a:t>4</a:t>
            </a:r>
            <a:endParaRPr dirty="0">
              <a:solidFill>
                <a:srgbClr val="00B050"/>
              </a:solidFill>
            </a:endParaRPr>
          </a:p>
        </p:txBody>
      </p:sp>
      <p:pic>
        <p:nvPicPr>
          <p:cNvPr id="3" name="Picture 2">
            <a:extLst>
              <a:ext uri="{FF2B5EF4-FFF2-40B4-BE49-F238E27FC236}">
                <a16:creationId xmlns:a16="http://schemas.microsoft.com/office/drawing/2014/main" id="{07E27101-51CF-E178-AE5E-0AD6F05ACE41}"/>
              </a:ext>
            </a:extLst>
          </p:cNvPr>
          <p:cNvPicPr>
            <a:picLocks noChangeAspect="1"/>
          </p:cNvPicPr>
          <p:nvPr/>
        </p:nvPicPr>
        <p:blipFill rotWithShape="1">
          <a:blip r:embed="rId3"/>
          <a:srcRect b="11524"/>
          <a:stretch/>
        </p:blipFill>
        <p:spPr>
          <a:xfrm>
            <a:off x="3970632" y="1488657"/>
            <a:ext cx="3838717" cy="2632537"/>
          </a:xfrm>
          <a:prstGeom prst="rect">
            <a:avLst/>
          </a:prstGeom>
        </p:spPr>
      </p:pic>
    </p:spTree>
    <p:extLst>
      <p:ext uri="{BB962C8B-B14F-4D97-AF65-F5344CB8AC3E}">
        <p14:creationId xmlns:p14="http://schemas.microsoft.com/office/powerpoint/2010/main" val="38226900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1000"/>
                                        <p:tgtEl>
                                          <p:spTgt spid="537"/>
                                        </p:tgtEl>
                                      </p:cBhvr>
                                    </p:animEffect>
                                    <p:anim calcmode="lin" valueType="num">
                                      <p:cBhvr>
                                        <p:cTn id="8" dur="1000" fill="hold"/>
                                        <p:tgtEl>
                                          <p:spTgt spid="537"/>
                                        </p:tgtEl>
                                        <p:attrNameLst>
                                          <p:attrName>ppt_x</p:attrName>
                                        </p:attrNameLst>
                                      </p:cBhvr>
                                      <p:tavLst>
                                        <p:tav tm="0">
                                          <p:val>
                                            <p:strVal val="#ppt_x"/>
                                          </p:val>
                                        </p:tav>
                                        <p:tav tm="100000">
                                          <p:val>
                                            <p:strVal val="#ppt_x"/>
                                          </p:val>
                                        </p:tav>
                                      </p:tavLst>
                                    </p:anim>
                                    <p:anim calcmode="lin" valueType="num">
                                      <p:cBhvr>
                                        <p:cTn id="9" dur="1000" fill="hold"/>
                                        <p:tgtEl>
                                          <p:spTgt spid="5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36"/>
                                        </p:tgtEl>
                                        <p:attrNameLst>
                                          <p:attrName>style.visibility</p:attrName>
                                        </p:attrNameLst>
                                      </p:cBhvr>
                                      <p:to>
                                        <p:strVal val="visible"/>
                                      </p:to>
                                    </p:set>
                                    <p:animEffect transition="in" filter="fade">
                                      <p:cBhvr>
                                        <p:cTn id="12" dur="1000"/>
                                        <p:tgtEl>
                                          <p:spTgt spid="536"/>
                                        </p:tgtEl>
                                      </p:cBhvr>
                                    </p:animEffect>
                                    <p:anim calcmode="lin" valueType="num">
                                      <p:cBhvr>
                                        <p:cTn id="13" dur="1000" fill="hold"/>
                                        <p:tgtEl>
                                          <p:spTgt spid="536"/>
                                        </p:tgtEl>
                                        <p:attrNameLst>
                                          <p:attrName>ppt_x</p:attrName>
                                        </p:attrNameLst>
                                      </p:cBhvr>
                                      <p:tavLst>
                                        <p:tav tm="0">
                                          <p:val>
                                            <p:strVal val="#ppt_x"/>
                                          </p:val>
                                        </p:tav>
                                        <p:tav tm="100000">
                                          <p:val>
                                            <p:strVal val="#ppt_x"/>
                                          </p:val>
                                        </p:tav>
                                      </p:tavLst>
                                    </p:anim>
                                    <p:anim calcmode="lin" valueType="num">
                                      <p:cBhvr>
                                        <p:cTn id="14" dur="1000" fill="hold"/>
                                        <p:tgtEl>
                                          <p:spTgt spid="53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 grpId="0"/>
      <p:bldP spid="5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B58F8D-503C-589C-FFF7-E28D31535E88}"/>
              </a:ext>
            </a:extLst>
          </p:cNvPr>
          <p:cNvSpPr txBox="1"/>
          <p:nvPr/>
        </p:nvSpPr>
        <p:spPr>
          <a:xfrm>
            <a:off x="568029" y="551775"/>
            <a:ext cx="8007941" cy="1384995"/>
          </a:xfrm>
          <a:prstGeom prst="rect">
            <a:avLst/>
          </a:prstGeom>
          <a:noFill/>
        </p:spPr>
        <p:txBody>
          <a:bodyPr wrap="square" rtlCol="0">
            <a:spAutoFit/>
          </a:bodyPr>
          <a:lstStyle/>
          <a:p>
            <a:r>
              <a:rPr lang="vi-VN" dirty="0">
                <a:latin typeface="+mn-lt"/>
              </a:rPr>
              <a:t>AI đang cách mạng hóa ngành ngân hàng bằng cách nâng cao hiệu quả hoạt động, cải thiện trải nghiệm khách hàng, và tăng cường bảo mật. Nhờ AI, các ngân hàng có thể cung cấp dịch vụ tài chính thông minh hơn, cá nhân hóa hơn và phản ứng nhanh chóng với các thay đổi thị trường cũng như yêu cầu của khách hàng. Từ tự động hóa quy trình cho đến phát hiện gian lận và hỗ trợ khách hàng, AI đóng vai trò then chốt trong việc thúc đẩy sự phát triển bền vững và cạnh tranh của ngành ngân hàng hiện đại.</a:t>
            </a:r>
          </a:p>
        </p:txBody>
      </p:sp>
      <p:pic>
        <p:nvPicPr>
          <p:cNvPr id="3" name="Picture 2">
            <a:extLst>
              <a:ext uri="{FF2B5EF4-FFF2-40B4-BE49-F238E27FC236}">
                <a16:creationId xmlns:a16="http://schemas.microsoft.com/office/drawing/2014/main" id="{6ADB12AE-5DB5-310B-A95A-AE7D8ADED5E8}"/>
              </a:ext>
            </a:extLst>
          </p:cNvPr>
          <p:cNvPicPr>
            <a:picLocks noChangeAspect="1"/>
          </p:cNvPicPr>
          <p:nvPr/>
        </p:nvPicPr>
        <p:blipFill>
          <a:blip r:embed="rId3"/>
          <a:stretch>
            <a:fillRect/>
          </a:stretch>
        </p:blipFill>
        <p:spPr>
          <a:xfrm>
            <a:off x="2478505" y="1998646"/>
            <a:ext cx="4186990" cy="2791327"/>
          </a:xfrm>
          <a:prstGeom prst="rect">
            <a:avLst/>
          </a:prstGeom>
        </p:spPr>
      </p:pic>
    </p:spTree>
    <p:extLst>
      <p:ext uri="{BB962C8B-B14F-4D97-AF65-F5344CB8AC3E}">
        <p14:creationId xmlns:p14="http://schemas.microsoft.com/office/powerpoint/2010/main" val="30219694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619E-F1BD-5768-35B4-F2990EB71F80}"/>
              </a:ext>
            </a:extLst>
          </p:cNvPr>
          <p:cNvSpPr>
            <a:spLocks noGrp="1"/>
          </p:cNvSpPr>
          <p:nvPr>
            <p:ph type="title"/>
          </p:nvPr>
        </p:nvSpPr>
        <p:spPr>
          <a:xfrm>
            <a:off x="3121335" y="240630"/>
            <a:ext cx="2358190" cy="728771"/>
          </a:xfrm>
        </p:spPr>
        <p:txBody>
          <a:bodyPr/>
          <a:lstStyle/>
          <a:p>
            <a:r>
              <a:rPr lang="vi-VN" dirty="0"/>
              <a:t>NOTE</a:t>
            </a:r>
          </a:p>
        </p:txBody>
      </p:sp>
      <p:sp>
        <p:nvSpPr>
          <p:cNvPr id="3" name="TextBox 2">
            <a:extLst>
              <a:ext uri="{FF2B5EF4-FFF2-40B4-BE49-F238E27FC236}">
                <a16:creationId xmlns:a16="http://schemas.microsoft.com/office/drawing/2014/main" id="{2ECAA581-EE7D-5D87-AE77-697EB6676B45}"/>
              </a:ext>
            </a:extLst>
          </p:cNvPr>
          <p:cNvSpPr txBox="1"/>
          <p:nvPr/>
        </p:nvSpPr>
        <p:spPr>
          <a:xfrm>
            <a:off x="1450665" y="1120655"/>
            <a:ext cx="6077666" cy="1815882"/>
          </a:xfrm>
          <a:prstGeom prst="rect">
            <a:avLst/>
          </a:prstGeom>
          <a:noFill/>
        </p:spPr>
        <p:txBody>
          <a:bodyPr wrap="square" rtlCol="0">
            <a:spAutoFit/>
          </a:bodyPr>
          <a:lstStyle/>
          <a:p>
            <a:r>
              <a:rPr lang="vi-VN" dirty="0">
                <a:latin typeface="+mn-lt"/>
              </a:rPr>
              <a:t>Thời gian dự kiến có thể thực tập: tháng 9 đến tháng 2(năm sau)</a:t>
            </a:r>
          </a:p>
          <a:p>
            <a:endParaRPr lang="vi-VN" dirty="0">
              <a:latin typeface="+mn-lt"/>
            </a:endParaRPr>
          </a:p>
          <a:p>
            <a:r>
              <a:rPr lang="vi-VN" dirty="0">
                <a:latin typeface="+mn-lt"/>
              </a:rPr>
              <a:t>Địa điểm: Có thể làm trực tiếp tại Hà Nội</a:t>
            </a:r>
          </a:p>
          <a:p>
            <a:endParaRPr lang="vi-VN" dirty="0">
              <a:latin typeface="+mn-lt"/>
            </a:endParaRPr>
          </a:p>
          <a:p>
            <a:r>
              <a:rPr lang="vi-VN" dirty="0">
                <a:latin typeface="+mn-lt"/>
              </a:rPr>
              <a:t>Thời gian thực tập: chỉ có thể thực tập </a:t>
            </a:r>
            <a:r>
              <a:rPr lang="vi-VN" dirty="0" err="1">
                <a:latin typeface="+mn-lt"/>
              </a:rPr>
              <a:t>partime</a:t>
            </a:r>
            <a:r>
              <a:rPr lang="vi-VN" dirty="0">
                <a:latin typeface="+mn-lt"/>
              </a:rPr>
              <a:t> (đang còn học trên trường)</a:t>
            </a:r>
          </a:p>
          <a:p>
            <a:endParaRPr lang="vi-VN" dirty="0">
              <a:latin typeface="+mn-lt"/>
            </a:endParaRPr>
          </a:p>
          <a:p>
            <a:r>
              <a:rPr lang="vi-VN" b="0" i="0" dirty="0">
                <a:solidFill>
                  <a:srgbClr val="000000"/>
                </a:solidFill>
                <a:effectLst/>
                <a:highlight>
                  <a:srgbClr val="FFFFFF"/>
                </a:highlight>
                <a:latin typeface="+mn-lt"/>
              </a:rPr>
              <a:t>Mong muốn chỉ làm các nhiệm vụ thiên về nghiên cứu và phát triển sản phẩm AI ( Thiên hướng kỹ sư AI )  tập trung </a:t>
            </a:r>
            <a:r>
              <a:rPr lang="vi-VN" b="0" i="0" dirty="0" err="1">
                <a:solidFill>
                  <a:srgbClr val="000000"/>
                </a:solidFill>
                <a:effectLst/>
                <a:highlight>
                  <a:srgbClr val="FFFFFF"/>
                </a:highlight>
                <a:latin typeface="+mn-lt"/>
              </a:rPr>
              <a:t>computer</a:t>
            </a:r>
            <a:r>
              <a:rPr lang="vi-VN" b="0" i="0" dirty="0">
                <a:solidFill>
                  <a:srgbClr val="000000"/>
                </a:solidFill>
                <a:effectLst/>
                <a:highlight>
                  <a:srgbClr val="FFFFFF"/>
                </a:highlight>
                <a:latin typeface="+mn-lt"/>
              </a:rPr>
              <a:t> </a:t>
            </a:r>
            <a:r>
              <a:rPr lang="vi-VN" b="0" i="0" dirty="0" err="1">
                <a:solidFill>
                  <a:srgbClr val="000000"/>
                </a:solidFill>
                <a:effectLst/>
                <a:highlight>
                  <a:srgbClr val="FFFFFF"/>
                </a:highlight>
                <a:latin typeface="+mn-lt"/>
              </a:rPr>
              <a:t>vision</a:t>
            </a:r>
            <a:endParaRPr lang="vi-VN" dirty="0">
              <a:latin typeface="+mn-lt"/>
            </a:endParaRPr>
          </a:p>
        </p:txBody>
      </p:sp>
    </p:spTree>
    <p:extLst>
      <p:ext uri="{BB962C8B-B14F-4D97-AF65-F5344CB8AC3E}">
        <p14:creationId xmlns:p14="http://schemas.microsoft.com/office/powerpoint/2010/main" val="823558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E71151-33B1-B296-2BBC-996B9D60D98C}"/>
              </a:ext>
            </a:extLst>
          </p:cNvPr>
          <p:cNvPicPr>
            <a:picLocks noChangeAspect="1"/>
          </p:cNvPicPr>
          <p:nvPr/>
        </p:nvPicPr>
        <p:blipFill>
          <a:blip r:embed="rId2"/>
          <a:stretch>
            <a:fillRect/>
          </a:stretch>
        </p:blipFill>
        <p:spPr>
          <a:xfrm>
            <a:off x="0" y="0"/>
            <a:ext cx="9144000" cy="5143499"/>
          </a:xfrm>
          <a:prstGeom prst="rect">
            <a:avLst/>
          </a:prstGeom>
        </p:spPr>
      </p:pic>
      <p:pic>
        <p:nvPicPr>
          <p:cNvPr id="7" name="Picture 6">
            <a:extLst>
              <a:ext uri="{FF2B5EF4-FFF2-40B4-BE49-F238E27FC236}">
                <a16:creationId xmlns:a16="http://schemas.microsoft.com/office/drawing/2014/main" id="{7B26C17D-3738-5BF0-CEF2-F7B764A1C678}"/>
              </a:ext>
            </a:extLst>
          </p:cNvPr>
          <p:cNvPicPr>
            <a:picLocks noChangeAspect="1"/>
          </p:cNvPicPr>
          <p:nvPr/>
        </p:nvPicPr>
        <p:blipFill>
          <a:blip r:embed="rId3"/>
          <a:stretch>
            <a:fillRect/>
          </a:stretch>
        </p:blipFill>
        <p:spPr>
          <a:xfrm>
            <a:off x="7069061" y="276665"/>
            <a:ext cx="661958" cy="661958"/>
          </a:xfrm>
          <a:prstGeom prst="rect">
            <a:avLst/>
          </a:prstGeom>
        </p:spPr>
      </p:pic>
      <p:pic>
        <p:nvPicPr>
          <p:cNvPr id="8" name="Picture 7">
            <a:extLst>
              <a:ext uri="{FF2B5EF4-FFF2-40B4-BE49-F238E27FC236}">
                <a16:creationId xmlns:a16="http://schemas.microsoft.com/office/drawing/2014/main" id="{F69E67B9-2135-3E7D-5572-255B162F724D}"/>
              </a:ext>
            </a:extLst>
          </p:cNvPr>
          <p:cNvPicPr>
            <a:picLocks noChangeAspect="1"/>
          </p:cNvPicPr>
          <p:nvPr/>
        </p:nvPicPr>
        <p:blipFill>
          <a:blip r:embed="rId4"/>
          <a:stretch>
            <a:fillRect/>
          </a:stretch>
        </p:blipFill>
        <p:spPr>
          <a:xfrm>
            <a:off x="7876165" y="3081221"/>
            <a:ext cx="740995" cy="747857"/>
          </a:xfrm>
          <a:prstGeom prst="rect">
            <a:avLst/>
          </a:prstGeom>
        </p:spPr>
      </p:pic>
      <p:pic>
        <p:nvPicPr>
          <p:cNvPr id="9" name="Picture 8">
            <a:extLst>
              <a:ext uri="{FF2B5EF4-FFF2-40B4-BE49-F238E27FC236}">
                <a16:creationId xmlns:a16="http://schemas.microsoft.com/office/drawing/2014/main" id="{B7DB5259-C53D-AC31-8261-23C2DC21A4D8}"/>
              </a:ext>
            </a:extLst>
          </p:cNvPr>
          <p:cNvPicPr>
            <a:picLocks noChangeAspect="1"/>
          </p:cNvPicPr>
          <p:nvPr/>
        </p:nvPicPr>
        <p:blipFill>
          <a:blip r:embed="rId4"/>
          <a:stretch>
            <a:fillRect/>
          </a:stretch>
        </p:blipFill>
        <p:spPr>
          <a:xfrm>
            <a:off x="1508860" y="422800"/>
            <a:ext cx="719612" cy="726276"/>
          </a:xfrm>
          <a:prstGeom prst="rect">
            <a:avLst/>
          </a:prstGeom>
        </p:spPr>
      </p:pic>
      <p:pic>
        <p:nvPicPr>
          <p:cNvPr id="10" name="Picture 9">
            <a:extLst>
              <a:ext uri="{FF2B5EF4-FFF2-40B4-BE49-F238E27FC236}">
                <a16:creationId xmlns:a16="http://schemas.microsoft.com/office/drawing/2014/main" id="{3FB5648C-850A-09FE-7938-575876B3470F}"/>
              </a:ext>
            </a:extLst>
          </p:cNvPr>
          <p:cNvPicPr>
            <a:picLocks noChangeAspect="1"/>
          </p:cNvPicPr>
          <p:nvPr/>
        </p:nvPicPr>
        <p:blipFill>
          <a:blip r:embed="rId4"/>
          <a:stretch>
            <a:fillRect/>
          </a:stretch>
        </p:blipFill>
        <p:spPr>
          <a:xfrm>
            <a:off x="1179648" y="3081222"/>
            <a:ext cx="658425" cy="664522"/>
          </a:xfrm>
          <a:prstGeom prst="rect">
            <a:avLst/>
          </a:prstGeom>
        </p:spPr>
      </p:pic>
    </p:spTree>
    <p:extLst>
      <p:ext uri="{BB962C8B-B14F-4D97-AF65-F5344CB8AC3E}">
        <p14:creationId xmlns:p14="http://schemas.microsoft.com/office/powerpoint/2010/main" val="2513049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1"/>
          <p:cNvSpPr txBox="1">
            <a:spLocks noGrp="1"/>
          </p:cNvSpPr>
          <p:nvPr>
            <p:ph type="title"/>
          </p:nvPr>
        </p:nvSpPr>
        <p:spPr>
          <a:xfrm>
            <a:off x="1267006" y="915312"/>
            <a:ext cx="1630494" cy="90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00B050"/>
                </a:solidFill>
              </a:rPr>
              <a:t>01</a:t>
            </a:r>
            <a:endParaRPr dirty="0">
              <a:solidFill>
                <a:srgbClr val="00B050"/>
              </a:solidFill>
            </a:endParaRPr>
          </a:p>
        </p:txBody>
      </p:sp>
      <p:sp>
        <p:nvSpPr>
          <p:cNvPr id="267" name="Google Shape;267;p31"/>
          <p:cNvSpPr txBox="1">
            <a:spLocks noGrp="1"/>
          </p:cNvSpPr>
          <p:nvPr>
            <p:ph type="title" idx="2"/>
          </p:nvPr>
        </p:nvSpPr>
        <p:spPr>
          <a:xfrm>
            <a:off x="321450" y="2037458"/>
            <a:ext cx="3329100" cy="16888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4000" dirty="0">
                <a:solidFill>
                  <a:srgbClr val="00B050"/>
                </a:solidFill>
                <a:latin typeface="Arial" panose="020B0604020202020204" pitchFamily="34" charset="0"/>
                <a:cs typeface="Arial" panose="020B0604020202020204" pitchFamily="34" charset="0"/>
              </a:rPr>
              <a:t>Tổng quan về AI và </a:t>
            </a:r>
            <a:r>
              <a:rPr lang="vi-VN" sz="4000" dirty="0" err="1">
                <a:solidFill>
                  <a:srgbClr val="00B050"/>
                </a:solidFill>
                <a:latin typeface="Arial" panose="020B0604020202020204" pitchFamily="34" charset="0"/>
                <a:cs typeface="Arial" panose="020B0604020202020204" pitchFamily="34" charset="0"/>
              </a:rPr>
              <a:t>GenAI</a:t>
            </a:r>
            <a:endParaRPr sz="4000" dirty="0">
              <a:solidFill>
                <a:srgbClr val="00B050"/>
              </a:solidFill>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279029A6-3968-7536-9A95-B95CFC2775BF}"/>
              </a:ext>
            </a:extLst>
          </p:cNvPr>
          <p:cNvPicPr>
            <a:picLocks noChangeAspect="1"/>
          </p:cNvPicPr>
          <p:nvPr/>
        </p:nvPicPr>
        <p:blipFill>
          <a:blip r:embed="rId3"/>
          <a:stretch>
            <a:fillRect/>
          </a:stretch>
        </p:blipFill>
        <p:spPr>
          <a:xfrm>
            <a:off x="3856820" y="1358735"/>
            <a:ext cx="4332194" cy="24260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anim calcmode="lin" valueType="num">
                                      <p:cBhvr>
                                        <p:cTn id="8" dur="1000" fill="hold"/>
                                        <p:tgtEl>
                                          <p:spTgt spid="266"/>
                                        </p:tgtEl>
                                        <p:attrNameLst>
                                          <p:attrName>ppt_x</p:attrName>
                                        </p:attrNameLst>
                                      </p:cBhvr>
                                      <p:tavLst>
                                        <p:tav tm="0">
                                          <p:val>
                                            <p:strVal val="#ppt_x"/>
                                          </p:val>
                                        </p:tav>
                                        <p:tav tm="100000">
                                          <p:val>
                                            <p:strVal val="#ppt_x"/>
                                          </p:val>
                                        </p:tav>
                                      </p:tavLst>
                                    </p:anim>
                                    <p:anim calcmode="lin" valueType="num">
                                      <p:cBhvr>
                                        <p:cTn id="9" dur="1000" fill="hold"/>
                                        <p:tgtEl>
                                          <p:spTgt spid="26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7"/>
                                        </p:tgtEl>
                                        <p:attrNameLst>
                                          <p:attrName>style.visibility</p:attrName>
                                        </p:attrNameLst>
                                      </p:cBhvr>
                                      <p:to>
                                        <p:strVal val="visible"/>
                                      </p:to>
                                    </p:set>
                                    <p:animEffect transition="in" filter="fade">
                                      <p:cBhvr>
                                        <p:cTn id="12" dur="1000"/>
                                        <p:tgtEl>
                                          <p:spTgt spid="267"/>
                                        </p:tgtEl>
                                      </p:cBhvr>
                                    </p:animEffect>
                                    <p:anim calcmode="lin" valueType="num">
                                      <p:cBhvr>
                                        <p:cTn id="13" dur="1000" fill="hold"/>
                                        <p:tgtEl>
                                          <p:spTgt spid="267"/>
                                        </p:tgtEl>
                                        <p:attrNameLst>
                                          <p:attrName>ppt_x</p:attrName>
                                        </p:attrNameLst>
                                      </p:cBhvr>
                                      <p:tavLst>
                                        <p:tav tm="0">
                                          <p:val>
                                            <p:strVal val="#ppt_x"/>
                                          </p:val>
                                        </p:tav>
                                        <p:tav tm="100000">
                                          <p:val>
                                            <p:strVal val="#ppt_x"/>
                                          </p:val>
                                        </p:tav>
                                      </p:tavLst>
                                    </p:anim>
                                    <p:anim calcmode="lin" valueType="num">
                                      <p:cBhvr>
                                        <p:cTn id="14" dur="1000" fill="hold"/>
                                        <p:tgtEl>
                                          <p:spTgt spid="2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p:bldP spid="2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2"/>
          <p:cNvSpPr txBox="1">
            <a:spLocks noGrp="1"/>
          </p:cNvSpPr>
          <p:nvPr>
            <p:ph type="title"/>
          </p:nvPr>
        </p:nvSpPr>
        <p:spPr>
          <a:xfrm>
            <a:off x="548456" y="155210"/>
            <a:ext cx="7704000" cy="69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00B050"/>
                </a:solidFill>
              </a:rPr>
              <a:t>AI</a:t>
            </a:r>
            <a:endParaRPr b="1" dirty="0">
              <a:solidFill>
                <a:srgbClr val="00B050"/>
              </a:solidFill>
            </a:endParaRPr>
          </a:p>
        </p:txBody>
      </p:sp>
      <p:sp>
        <p:nvSpPr>
          <p:cNvPr id="334" name="Google Shape;334;p32"/>
          <p:cNvSpPr txBox="1">
            <a:spLocks noGrp="1"/>
          </p:cNvSpPr>
          <p:nvPr>
            <p:ph type="body" idx="1"/>
          </p:nvPr>
        </p:nvSpPr>
        <p:spPr>
          <a:xfrm>
            <a:off x="548456" y="746413"/>
            <a:ext cx="3756650" cy="2001506"/>
          </a:xfrm>
          <a:prstGeom prst="rect">
            <a:avLst/>
          </a:prstGeom>
        </p:spPr>
        <p:txBody>
          <a:bodyPr spcFirstLastPara="1" wrap="square" lIns="91425" tIns="91425" rIns="91425" bIns="91425" anchor="t" anchorCtr="0">
            <a:noAutofit/>
          </a:bodyPr>
          <a:lstStyle/>
          <a:p>
            <a:pPr marL="0" lvl="0" indent="0">
              <a:buNone/>
            </a:pPr>
            <a:r>
              <a:rPr lang="vi-VN" dirty="0">
                <a:latin typeface="+mn-lt"/>
              </a:rPr>
              <a:t>AI là công nghệ mô phỏng trí tuệ con người trong máy móc. </a:t>
            </a:r>
          </a:p>
          <a:p>
            <a:pPr marL="0" lvl="0" indent="0">
              <a:buNone/>
            </a:pPr>
            <a:r>
              <a:rPr lang="vi-VN" dirty="0">
                <a:latin typeface="+mn-lt"/>
              </a:rPr>
              <a:t>Có khả năng học hỏi, suy luận, và tự cải thiện từ kinh nghiệm. </a:t>
            </a:r>
          </a:p>
          <a:p>
            <a:pPr marL="0" lvl="0" indent="0">
              <a:buNone/>
            </a:pPr>
            <a:r>
              <a:rPr lang="vi-VN" dirty="0">
                <a:latin typeface="+mn-lt"/>
              </a:rPr>
              <a:t>Gồm nhiều lĩnh vực </a:t>
            </a:r>
            <a:r>
              <a:rPr lang="vi-VN" dirty="0" err="1">
                <a:latin typeface="+mn-lt"/>
              </a:rPr>
              <a:t>Machine</a:t>
            </a:r>
            <a:r>
              <a:rPr lang="vi-VN" dirty="0">
                <a:latin typeface="+mn-lt"/>
              </a:rPr>
              <a:t> </a:t>
            </a:r>
            <a:r>
              <a:rPr lang="vi-VN" dirty="0" err="1">
                <a:latin typeface="+mn-lt"/>
              </a:rPr>
              <a:t>Learning</a:t>
            </a:r>
            <a:r>
              <a:rPr lang="vi-VN" dirty="0">
                <a:latin typeface="+mn-lt"/>
              </a:rPr>
              <a:t> (ML), </a:t>
            </a:r>
            <a:r>
              <a:rPr lang="vi-VN" dirty="0" err="1">
                <a:latin typeface="+mn-lt"/>
              </a:rPr>
              <a:t>Deep</a:t>
            </a:r>
            <a:r>
              <a:rPr lang="vi-VN" dirty="0">
                <a:latin typeface="+mn-lt"/>
              </a:rPr>
              <a:t> </a:t>
            </a:r>
            <a:r>
              <a:rPr lang="vi-VN" dirty="0" err="1">
                <a:latin typeface="+mn-lt"/>
              </a:rPr>
              <a:t>Learning</a:t>
            </a:r>
            <a:r>
              <a:rPr lang="vi-VN" dirty="0">
                <a:latin typeface="+mn-lt"/>
              </a:rPr>
              <a:t> (DL), và </a:t>
            </a:r>
            <a:r>
              <a:rPr lang="vi-VN" dirty="0" err="1">
                <a:latin typeface="+mn-lt"/>
              </a:rPr>
              <a:t>Natural</a:t>
            </a:r>
            <a:r>
              <a:rPr lang="vi-VN" dirty="0">
                <a:latin typeface="+mn-lt"/>
              </a:rPr>
              <a:t> </a:t>
            </a:r>
            <a:r>
              <a:rPr lang="vi-VN" dirty="0" err="1">
                <a:latin typeface="+mn-lt"/>
              </a:rPr>
              <a:t>Language</a:t>
            </a:r>
            <a:r>
              <a:rPr lang="vi-VN" dirty="0">
                <a:latin typeface="+mn-lt"/>
              </a:rPr>
              <a:t> </a:t>
            </a:r>
            <a:r>
              <a:rPr lang="vi-VN" dirty="0" err="1">
                <a:latin typeface="+mn-lt"/>
              </a:rPr>
              <a:t>Processing</a:t>
            </a:r>
            <a:r>
              <a:rPr lang="vi-VN" dirty="0">
                <a:latin typeface="+mn-lt"/>
              </a:rPr>
              <a:t> (NLP).</a:t>
            </a:r>
            <a:endParaRPr dirty="0">
              <a:solidFill>
                <a:schemeClr val="accent4"/>
              </a:solidFill>
              <a:latin typeface="+mn-lt"/>
            </a:endParaRPr>
          </a:p>
        </p:txBody>
      </p:sp>
      <p:pic>
        <p:nvPicPr>
          <p:cNvPr id="2" name="Picture 1">
            <a:extLst>
              <a:ext uri="{FF2B5EF4-FFF2-40B4-BE49-F238E27FC236}">
                <a16:creationId xmlns:a16="http://schemas.microsoft.com/office/drawing/2014/main" id="{AAA71439-17B9-A425-1575-13047222DFD5}"/>
              </a:ext>
            </a:extLst>
          </p:cNvPr>
          <p:cNvPicPr>
            <a:picLocks noChangeAspect="1"/>
          </p:cNvPicPr>
          <p:nvPr/>
        </p:nvPicPr>
        <p:blipFill>
          <a:blip r:embed="rId3"/>
          <a:stretch>
            <a:fillRect/>
          </a:stretch>
        </p:blipFill>
        <p:spPr>
          <a:xfrm>
            <a:off x="4613586" y="953610"/>
            <a:ext cx="3534788" cy="1794309"/>
          </a:xfrm>
          <a:prstGeom prst="rect">
            <a:avLst/>
          </a:prstGeom>
        </p:spPr>
      </p:pic>
      <p:pic>
        <p:nvPicPr>
          <p:cNvPr id="3" name="Picture 2">
            <a:extLst>
              <a:ext uri="{FF2B5EF4-FFF2-40B4-BE49-F238E27FC236}">
                <a16:creationId xmlns:a16="http://schemas.microsoft.com/office/drawing/2014/main" id="{8077D5F7-D176-C3AC-343E-14A4E030172E}"/>
              </a:ext>
            </a:extLst>
          </p:cNvPr>
          <p:cNvPicPr>
            <a:picLocks noChangeAspect="1"/>
          </p:cNvPicPr>
          <p:nvPr/>
        </p:nvPicPr>
        <p:blipFill>
          <a:blip r:embed="rId4"/>
          <a:stretch>
            <a:fillRect/>
          </a:stretch>
        </p:blipFill>
        <p:spPr>
          <a:xfrm>
            <a:off x="4613586" y="2983385"/>
            <a:ext cx="3534788" cy="1874757"/>
          </a:xfrm>
          <a:prstGeom prst="rect">
            <a:avLst/>
          </a:prstGeom>
        </p:spPr>
      </p:pic>
      <p:pic>
        <p:nvPicPr>
          <p:cNvPr id="5" name="Picture 4">
            <a:extLst>
              <a:ext uri="{FF2B5EF4-FFF2-40B4-BE49-F238E27FC236}">
                <a16:creationId xmlns:a16="http://schemas.microsoft.com/office/drawing/2014/main" id="{3FF6F0C7-4DC3-FE55-23BF-FF1B7C08A516}"/>
              </a:ext>
            </a:extLst>
          </p:cNvPr>
          <p:cNvPicPr>
            <a:picLocks noChangeAspect="1"/>
          </p:cNvPicPr>
          <p:nvPr/>
        </p:nvPicPr>
        <p:blipFill>
          <a:blip r:embed="rId5"/>
          <a:stretch>
            <a:fillRect/>
          </a:stretch>
        </p:blipFill>
        <p:spPr>
          <a:xfrm>
            <a:off x="663381" y="2983384"/>
            <a:ext cx="3320546" cy="18747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barn(inVertical)">
                                      <p:cBhvr>
                                        <p:cTn id="7" dur="500"/>
                                        <p:tgtEl>
                                          <p:spTgt spid="33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34">
                                            <p:txEl>
                                              <p:pRg st="0" end="0"/>
                                            </p:txEl>
                                          </p:spTgt>
                                        </p:tgtEl>
                                        <p:attrNameLst>
                                          <p:attrName>style.visibility</p:attrName>
                                        </p:attrNameLst>
                                      </p:cBhvr>
                                      <p:to>
                                        <p:strVal val="visible"/>
                                      </p:to>
                                    </p:set>
                                    <p:animEffect transition="in" filter="fade">
                                      <p:cBhvr>
                                        <p:cTn id="12" dur="1000"/>
                                        <p:tgtEl>
                                          <p:spTgt spid="334">
                                            <p:txEl>
                                              <p:pRg st="0" end="0"/>
                                            </p:txEl>
                                          </p:spTgt>
                                        </p:tgtEl>
                                      </p:cBhvr>
                                    </p:animEffect>
                                    <p:anim calcmode="lin" valueType="num">
                                      <p:cBhvr>
                                        <p:cTn id="13" dur="1000" fill="hold"/>
                                        <p:tgtEl>
                                          <p:spTgt spid="33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34">
                                            <p:txEl>
                                              <p:pRg st="1" end="1"/>
                                            </p:txEl>
                                          </p:spTgt>
                                        </p:tgtEl>
                                        <p:attrNameLst>
                                          <p:attrName>style.visibility</p:attrName>
                                        </p:attrNameLst>
                                      </p:cBhvr>
                                      <p:to>
                                        <p:strVal val="visible"/>
                                      </p:to>
                                    </p:set>
                                    <p:animEffect transition="in" filter="fade">
                                      <p:cBhvr>
                                        <p:cTn id="19" dur="1000"/>
                                        <p:tgtEl>
                                          <p:spTgt spid="334">
                                            <p:txEl>
                                              <p:pRg st="1" end="1"/>
                                            </p:txEl>
                                          </p:spTgt>
                                        </p:tgtEl>
                                      </p:cBhvr>
                                    </p:animEffect>
                                    <p:anim calcmode="lin" valueType="num">
                                      <p:cBhvr>
                                        <p:cTn id="20" dur="1000" fill="hold"/>
                                        <p:tgtEl>
                                          <p:spTgt spid="33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34">
                                            <p:txEl>
                                              <p:pRg st="2" end="2"/>
                                            </p:txEl>
                                          </p:spTgt>
                                        </p:tgtEl>
                                        <p:attrNameLst>
                                          <p:attrName>style.visibility</p:attrName>
                                        </p:attrNameLst>
                                      </p:cBhvr>
                                      <p:to>
                                        <p:strVal val="visible"/>
                                      </p:to>
                                    </p:set>
                                    <p:animEffect transition="in" filter="fade">
                                      <p:cBhvr>
                                        <p:cTn id="26" dur="1000"/>
                                        <p:tgtEl>
                                          <p:spTgt spid="334">
                                            <p:txEl>
                                              <p:pRg st="2" end="2"/>
                                            </p:txEl>
                                          </p:spTgt>
                                        </p:tgtEl>
                                      </p:cBhvr>
                                    </p:animEffect>
                                    <p:anim calcmode="lin" valueType="num">
                                      <p:cBhvr>
                                        <p:cTn id="27" dur="1000" fill="hold"/>
                                        <p:tgtEl>
                                          <p:spTgt spid="334">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34">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p:bldP spid="33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3"/>
          <p:cNvSpPr txBox="1">
            <a:spLocks noGrp="1"/>
          </p:cNvSpPr>
          <p:nvPr>
            <p:ph type="title"/>
          </p:nvPr>
        </p:nvSpPr>
        <p:spPr>
          <a:xfrm>
            <a:off x="3802972" y="136025"/>
            <a:ext cx="1538056" cy="71123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00B050"/>
                </a:solidFill>
              </a:rPr>
              <a:t>GEN AI</a:t>
            </a:r>
            <a:endParaRPr dirty="0">
              <a:solidFill>
                <a:srgbClr val="00B050"/>
              </a:solidFill>
            </a:endParaRPr>
          </a:p>
        </p:txBody>
      </p:sp>
      <p:sp>
        <p:nvSpPr>
          <p:cNvPr id="8" name="TextBox 7">
            <a:extLst>
              <a:ext uri="{FF2B5EF4-FFF2-40B4-BE49-F238E27FC236}">
                <a16:creationId xmlns:a16="http://schemas.microsoft.com/office/drawing/2014/main" id="{A29DEDCB-C260-CC79-7946-602B6448D0D0}"/>
              </a:ext>
            </a:extLst>
          </p:cNvPr>
          <p:cNvSpPr txBox="1"/>
          <p:nvPr/>
        </p:nvSpPr>
        <p:spPr>
          <a:xfrm>
            <a:off x="973915" y="1020425"/>
            <a:ext cx="7290062" cy="1077218"/>
          </a:xfrm>
          <a:prstGeom prst="rect">
            <a:avLst/>
          </a:prstGeom>
          <a:noFill/>
        </p:spPr>
        <p:txBody>
          <a:bodyPr wrap="square">
            <a:spAutoFit/>
          </a:bodyPr>
          <a:lstStyle/>
          <a:p>
            <a:r>
              <a:rPr lang="vi-VN" sz="1600" dirty="0" err="1"/>
              <a:t>GenAI</a:t>
            </a:r>
            <a:r>
              <a:rPr lang="vi-VN" sz="1600" dirty="0"/>
              <a:t> là một phân nhánh của AI, tập trung vào việc tạo ra nội dung mới thay vì chỉ phân tích hoặc dự đoán. </a:t>
            </a:r>
            <a:r>
              <a:rPr lang="vi-VN" sz="1600" dirty="0" err="1"/>
              <a:t>GenAI</a:t>
            </a:r>
            <a:r>
              <a:rPr lang="vi-VN" sz="1600" dirty="0"/>
              <a:t> sử dụng các mô hình học sâu để tạo ra văn bản, hình ảnh, âm thanh, hoặc dữ liệu khác. Các mô hình như GAN, TRANSFORMER, BERT GPT-4 và DALL-E 2 là ví dụ tiêu biểu của </a:t>
            </a:r>
            <a:r>
              <a:rPr lang="vi-VN" sz="1600" dirty="0" err="1"/>
              <a:t>GenAI</a:t>
            </a:r>
            <a:r>
              <a:rPr lang="vi-VN" sz="1600" dirty="0"/>
              <a:t>.</a:t>
            </a:r>
            <a:endParaRPr lang="en-US" sz="1600" b="1" dirty="0">
              <a:latin typeface="Arial Black" panose="020B0A04020102020204" pitchFamily="34" charset="0"/>
            </a:endParaRPr>
          </a:p>
        </p:txBody>
      </p:sp>
      <p:pic>
        <p:nvPicPr>
          <p:cNvPr id="6" name="Picture 5">
            <a:extLst>
              <a:ext uri="{FF2B5EF4-FFF2-40B4-BE49-F238E27FC236}">
                <a16:creationId xmlns:a16="http://schemas.microsoft.com/office/drawing/2014/main" id="{444A538C-EFA5-CECD-10BE-66C348B7E703}"/>
              </a:ext>
            </a:extLst>
          </p:cNvPr>
          <p:cNvPicPr>
            <a:picLocks noChangeAspect="1"/>
          </p:cNvPicPr>
          <p:nvPr/>
        </p:nvPicPr>
        <p:blipFill>
          <a:blip r:embed="rId3"/>
          <a:stretch>
            <a:fillRect/>
          </a:stretch>
        </p:blipFill>
        <p:spPr>
          <a:xfrm>
            <a:off x="1070168" y="2354721"/>
            <a:ext cx="3405579" cy="2107276"/>
          </a:xfrm>
          <a:prstGeom prst="rect">
            <a:avLst/>
          </a:prstGeom>
        </p:spPr>
      </p:pic>
      <p:pic>
        <p:nvPicPr>
          <p:cNvPr id="9" name="Picture 8">
            <a:extLst>
              <a:ext uri="{FF2B5EF4-FFF2-40B4-BE49-F238E27FC236}">
                <a16:creationId xmlns:a16="http://schemas.microsoft.com/office/drawing/2014/main" id="{863CB95D-F695-336C-1A6A-AFF5A963F2C5}"/>
              </a:ext>
            </a:extLst>
          </p:cNvPr>
          <p:cNvPicPr>
            <a:picLocks noChangeAspect="1"/>
          </p:cNvPicPr>
          <p:nvPr/>
        </p:nvPicPr>
        <p:blipFill>
          <a:blip r:embed="rId4"/>
          <a:stretch>
            <a:fillRect/>
          </a:stretch>
        </p:blipFill>
        <p:spPr>
          <a:xfrm>
            <a:off x="5039513" y="2270806"/>
            <a:ext cx="3158073" cy="21798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barn(inVertical)">
                                      <p:cBhvr>
                                        <p:cTn id="7" dur="5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678098" y="405948"/>
            <a:ext cx="7888385" cy="584775"/>
          </a:xfrm>
          <a:prstGeom prst="rect">
            <a:avLst/>
          </a:prstGeom>
          <a:noFill/>
        </p:spPr>
        <p:txBody>
          <a:bodyPr wrap="square" rtlCol="0">
            <a:spAutoFit/>
          </a:bodyPr>
          <a:lstStyle/>
          <a:p>
            <a:r>
              <a:rPr lang="vi-VN" sz="3200" b="1" dirty="0">
                <a:solidFill>
                  <a:srgbClr val="00B050"/>
                </a:solidFill>
              </a:rPr>
              <a:t>Tác Động Chính Đối Với Doanh Nghiệp</a:t>
            </a:r>
            <a:endParaRPr lang="vi-VN" sz="3200" dirty="0">
              <a:solidFill>
                <a:srgbClr val="00B050"/>
              </a:solidFill>
            </a:endParaRPr>
          </a:p>
        </p:txBody>
      </p:sp>
      <p:sp>
        <p:nvSpPr>
          <p:cNvPr id="2" name="TextBox 1">
            <a:extLst>
              <a:ext uri="{FF2B5EF4-FFF2-40B4-BE49-F238E27FC236}">
                <a16:creationId xmlns:a16="http://schemas.microsoft.com/office/drawing/2014/main" id="{A0E148FC-F8D8-F9BF-3AAE-1FFEA99B5D8B}"/>
              </a:ext>
            </a:extLst>
          </p:cNvPr>
          <p:cNvSpPr txBox="1"/>
          <p:nvPr/>
        </p:nvSpPr>
        <p:spPr>
          <a:xfrm>
            <a:off x="559616" y="1051904"/>
            <a:ext cx="7888385" cy="954107"/>
          </a:xfrm>
          <a:prstGeom prst="rect">
            <a:avLst/>
          </a:prstGeom>
          <a:noFill/>
        </p:spPr>
        <p:txBody>
          <a:bodyPr wrap="square" rtlCol="0">
            <a:spAutoFit/>
          </a:bodyPr>
          <a:lstStyle/>
          <a:p>
            <a:pPr>
              <a:buFont typeface="Arial" panose="020B0604020202020204" pitchFamily="34" charset="0"/>
              <a:buChar char="•"/>
            </a:pPr>
            <a:r>
              <a:rPr lang="vi-VN" b="1" dirty="0"/>
              <a:t>Tăng hiệu suất</a:t>
            </a:r>
            <a:r>
              <a:rPr lang="vi-VN" dirty="0"/>
              <a:t>: AI giúp tự động hóa các quy trình, giảm thiểu lỗi và nâng cao hiệu quả làm việc.</a:t>
            </a:r>
          </a:p>
          <a:p>
            <a:endParaRPr lang="vi-VN" dirty="0"/>
          </a:p>
          <a:p>
            <a:pPr>
              <a:buFont typeface="Arial" panose="020B0604020202020204" pitchFamily="34" charset="0"/>
              <a:buChar char="•"/>
            </a:pPr>
            <a:r>
              <a:rPr lang="vi-VN" b="1" dirty="0"/>
              <a:t>Cải thiện dịch vụ khách hàng</a:t>
            </a:r>
            <a:r>
              <a:rPr lang="vi-VN" dirty="0"/>
              <a:t>: </a:t>
            </a:r>
            <a:r>
              <a:rPr lang="vi-VN" dirty="0" err="1"/>
              <a:t>Chatbots</a:t>
            </a:r>
            <a:r>
              <a:rPr lang="vi-VN" dirty="0"/>
              <a:t> và trợ lý ảo có thể cung cấp dịch vụ khách hàng 24/7, xử lý yêu cầu và giải đáp thắc mắc nhanh chóng.</a:t>
            </a:r>
          </a:p>
        </p:txBody>
      </p:sp>
      <p:pic>
        <p:nvPicPr>
          <p:cNvPr id="3" name="Picture 2">
            <a:extLst>
              <a:ext uri="{FF2B5EF4-FFF2-40B4-BE49-F238E27FC236}">
                <a16:creationId xmlns:a16="http://schemas.microsoft.com/office/drawing/2014/main" id="{651AFD5C-9520-26A3-B798-66F935E31B29}"/>
              </a:ext>
            </a:extLst>
          </p:cNvPr>
          <p:cNvPicPr>
            <a:picLocks noChangeAspect="1"/>
          </p:cNvPicPr>
          <p:nvPr/>
        </p:nvPicPr>
        <p:blipFill>
          <a:blip r:embed="rId3"/>
          <a:stretch>
            <a:fillRect/>
          </a:stretch>
        </p:blipFill>
        <p:spPr>
          <a:xfrm>
            <a:off x="771626" y="2324321"/>
            <a:ext cx="3339736" cy="2011068"/>
          </a:xfrm>
          <a:prstGeom prst="rect">
            <a:avLst/>
          </a:prstGeom>
        </p:spPr>
      </p:pic>
      <p:pic>
        <p:nvPicPr>
          <p:cNvPr id="4" name="Picture 3">
            <a:extLst>
              <a:ext uri="{FF2B5EF4-FFF2-40B4-BE49-F238E27FC236}">
                <a16:creationId xmlns:a16="http://schemas.microsoft.com/office/drawing/2014/main" id="{7DBFE7F9-465B-B114-73B0-D38A67E80D29}"/>
              </a:ext>
            </a:extLst>
          </p:cNvPr>
          <p:cNvPicPr>
            <a:picLocks noChangeAspect="1"/>
          </p:cNvPicPr>
          <p:nvPr/>
        </p:nvPicPr>
        <p:blipFill>
          <a:blip r:embed="rId4"/>
          <a:stretch>
            <a:fillRect/>
          </a:stretch>
        </p:blipFill>
        <p:spPr>
          <a:xfrm>
            <a:off x="4725769" y="2324321"/>
            <a:ext cx="3598479" cy="19491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BC6EC64-5403-D96C-8361-9763D331D7A9}"/>
              </a:ext>
            </a:extLst>
          </p:cNvPr>
          <p:cNvSpPr txBox="1"/>
          <p:nvPr/>
        </p:nvSpPr>
        <p:spPr>
          <a:xfrm>
            <a:off x="562273" y="1001486"/>
            <a:ext cx="7888385" cy="1169551"/>
          </a:xfrm>
          <a:prstGeom prst="rect">
            <a:avLst/>
          </a:prstGeom>
          <a:noFill/>
        </p:spPr>
        <p:txBody>
          <a:bodyPr wrap="square" rtlCol="0">
            <a:spAutoFit/>
          </a:bodyPr>
          <a:lstStyle/>
          <a:p>
            <a:pPr>
              <a:buFont typeface="Arial" panose="020B0604020202020204" pitchFamily="34" charset="0"/>
              <a:buChar char="•"/>
            </a:pPr>
            <a:r>
              <a:rPr lang="vi-VN" b="1" dirty="0"/>
              <a:t>Dự đoán và phân tích</a:t>
            </a:r>
            <a:r>
              <a:rPr lang="vi-VN" dirty="0"/>
              <a:t>: AI giúp dự đoán xu hướng thị trường, phân tích dữ liệu khách hàng, và tối ưu hóa các chiến lược kinh doanh.</a:t>
            </a:r>
          </a:p>
          <a:p>
            <a:pPr>
              <a:buFont typeface="Arial" panose="020B0604020202020204" pitchFamily="34" charset="0"/>
              <a:buChar char="•"/>
            </a:pPr>
            <a:r>
              <a:rPr lang="vi-VN" b="1" dirty="0"/>
              <a:t>Quản lý rủi ro</a:t>
            </a:r>
            <a:r>
              <a:rPr lang="vi-VN" dirty="0"/>
              <a:t>: AI có thể phát hiện gian lận và bảo mật thông tin tốt hơn nhờ vào khả năng phân tích và phát hiện bất thường trong dữ liệu.</a:t>
            </a:r>
          </a:p>
          <a:p>
            <a:endParaRPr lang="vi-VN" dirty="0"/>
          </a:p>
        </p:txBody>
      </p:sp>
      <p:sp>
        <p:nvSpPr>
          <p:cNvPr id="14" name="TextBox 13">
            <a:extLst>
              <a:ext uri="{FF2B5EF4-FFF2-40B4-BE49-F238E27FC236}">
                <a16:creationId xmlns:a16="http://schemas.microsoft.com/office/drawing/2014/main" id="{AB8863BE-1997-6FF0-A4FF-084C5BB4C779}"/>
              </a:ext>
            </a:extLst>
          </p:cNvPr>
          <p:cNvSpPr txBox="1"/>
          <p:nvPr/>
        </p:nvSpPr>
        <p:spPr>
          <a:xfrm>
            <a:off x="627807" y="272332"/>
            <a:ext cx="7888385" cy="584775"/>
          </a:xfrm>
          <a:prstGeom prst="rect">
            <a:avLst/>
          </a:prstGeom>
          <a:noFill/>
        </p:spPr>
        <p:txBody>
          <a:bodyPr wrap="square" rtlCol="0">
            <a:spAutoFit/>
          </a:bodyPr>
          <a:lstStyle/>
          <a:p>
            <a:r>
              <a:rPr lang="vi-VN" sz="3200" b="1" dirty="0">
                <a:solidFill>
                  <a:srgbClr val="00B050"/>
                </a:solidFill>
              </a:rPr>
              <a:t>Tác Động Chính Đối Với Doanh Nghiệp</a:t>
            </a:r>
            <a:endParaRPr lang="vi-VN" sz="3200" dirty="0">
              <a:solidFill>
                <a:srgbClr val="00B050"/>
              </a:solidFill>
            </a:endParaRPr>
          </a:p>
        </p:txBody>
      </p:sp>
      <p:pic>
        <p:nvPicPr>
          <p:cNvPr id="15" name="Picture 14">
            <a:extLst>
              <a:ext uri="{FF2B5EF4-FFF2-40B4-BE49-F238E27FC236}">
                <a16:creationId xmlns:a16="http://schemas.microsoft.com/office/drawing/2014/main" id="{03334663-1F28-FC11-C44D-2BD2990BF8A8}"/>
              </a:ext>
            </a:extLst>
          </p:cNvPr>
          <p:cNvPicPr>
            <a:picLocks noChangeAspect="1"/>
          </p:cNvPicPr>
          <p:nvPr/>
        </p:nvPicPr>
        <p:blipFill>
          <a:blip r:embed="rId2"/>
          <a:stretch>
            <a:fillRect/>
          </a:stretch>
        </p:blipFill>
        <p:spPr>
          <a:xfrm>
            <a:off x="693342" y="2171037"/>
            <a:ext cx="3710435" cy="2193471"/>
          </a:xfrm>
          <a:prstGeom prst="rect">
            <a:avLst/>
          </a:prstGeom>
        </p:spPr>
      </p:pic>
      <p:pic>
        <p:nvPicPr>
          <p:cNvPr id="16" name="Picture 15">
            <a:extLst>
              <a:ext uri="{FF2B5EF4-FFF2-40B4-BE49-F238E27FC236}">
                <a16:creationId xmlns:a16="http://schemas.microsoft.com/office/drawing/2014/main" id="{106F2D6E-C967-6532-91FB-1635BAB1856F}"/>
              </a:ext>
            </a:extLst>
          </p:cNvPr>
          <p:cNvPicPr>
            <a:picLocks noChangeAspect="1"/>
          </p:cNvPicPr>
          <p:nvPr/>
        </p:nvPicPr>
        <p:blipFill>
          <a:blip r:embed="rId3"/>
          <a:stretch>
            <a:fillRect/>
          </a:stretch>
        </p:blipFill>
        <p:spPr>
          <a:xfrm>
            <a:off x="4740225" y="2171036"/>
            <a:ext cx="3545143" cy="2193471"/>
          </a:xfrm>
          <a:prstGeom prst="rect">
            <a:avLst/>
          </a:prstGeom>
        </p:spPr>
      </p:pic>
    </p:spTree>
    <p:extLst>
      <p:ext uri="{BB962C8B-B14F-4D97-AF65-F5344CB8AC3E}">
        <p14:creationId xmlns:p14="http://schemas.microsoft.com/office/powerpoint/2010/main" val="237631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C5D7963-0201-5ED7-2060-7FABD7E0F945}"/>
              </a:ext>
            </a:extLst>
          </p:cNvPr>
          <p:cNvSpPr txBox="1"/>
          <p:nvPr/>
        </p:nvSpPr>
        <p:spPr>
          <a:xfrm>
            <a:off x="691849" y="341493"/>
            <a:ext cx="7888385" cy="584775"/>
          </a:xfrm>
          <a:prstGeom prst="rect">
            <a:avLst/>
          </a:prstGeom>
          <a:noFill/>
        </p:spPr>
        <p:txBody>
          <a:bodyPr wrap="square" rtlCol="0">
            <a:spAutoFit/>
          </a:bodyPr>
          <a:lstStyle/>
          <a:p>
            <a:r>
              <a:rPr lang="vi-VN" sz="3200" b="1" dirty="0">
                <a:solidFill>
                  <a:srgbClr val="00B050"/>
                </a:solidFill>
              </a:rPr>
              <a:t>Tác Động Chính Đối Với Doanh Nghiệp</a:t>
            </a:r>
            <a:endParaRPr lang="vi-VN" sz="3200" dirty="0">
              <a:solidFill>
                <a:srgbClr val="00B050"/>
              </a:solidFill>
            </a:endParaRPr>
          </a:p>
        </p:txBody>
      </p:sp>
      <p:sp>
        <p:nvSpPr>
          <p:cNvPr id="12" name="TextBox 11">
            <a:extLst>
              <a:ext uri="{FF2B5EF4-FFF2-40B4-BE49-F238E27FC236}">
                <a16:creationId xmlns:a16="http://schemas.microsoft.com/office/drawing/2014/main" id="{E58144AD-4CF9-4933-7F7E-521DE99169A0}"/>
              </a:ext>
            </a:extLst>
          </p:cNvPr>
          <p:cNvSpPr txBox="1"/>
          <p:nvPr/>
        </p:nvSpPr>
        <p:spPr>
          <a:xfrm flipH="1">
            <a:off x="825022" y="1102834"/>
            <a:ext cx="7493955" cy="523220"/>
          </a:xfrm>
          <a:prstGeom prst="rect">
            <a:avLst/>
          </a:prstGeom>
          <a:noFill/>
        </p:spPr>
        <p:txBody>
          <a:bodyPr wrap="square" rtlCol="0">
            <a:spAutoFit/>
          </a:bodyPr>
          <a:lstStyle/>
          <a:p>
            <a:r>
              <a:rPr lang="vi-VN" b="1" dirty="0"/>
              <a:t>Phát triển sản phẩm và dịch vụ mới</a:t>
            </a:r>
            <a:r>
              <a:rPr lang="vi-VN" dirty="0"/>
              <a:t>: AI thúc đẩy sự sáng tạo và phát triển các sản phẩm, dịch vụ mới, đáp ứng nhu cầu thay đổi nhanh chóng của thị trường.</a:t>
            </a:r>
          </a:p>
        </p:txBody>
      </p:sp>
      <p:sp>
        <p:nvSpPr>
          <p:cNvPr id="13" name="TextBox 12">
            <a:extLst>
              <a:ext uri="{FF2B5EF4-FFF2-40B4-BE49-F238E27FC236}">
                <a16:creationId xmlns:a16="http://schemas.microsoft.com/office/drawing/2014/main" id="{252084D1-27B9-7334-7461-D50FFBD09F0C}"/>
              </a:ext>
            </a:extLst>
          </p:cNvPr>
          <p:cNvSpPr txBox="1"/>
          <p:nvPr/>
        </p:nvSpPr>
        <p:spPr>
          <a:xfrm>
            <a:off x="825022" y="1695398"/>
            <a:ext cx="7755212" cy="523220"/>
          </a:xfrm>
          <a:prstGeom prst="rect">
            <a:avLst/>
          </a:prstGeom>
          <a:noFill/>
        </p:spPr>
        <p:txBody>
          <a:bodyPr wrap="square" rtlCol="0">
            <a:spAutoFit/>
          </a:bodyPr>
          <a:lstStyle/>
          <a:p>
            <a:r>
              <a:rPr lang="vi-VN" b="1" dirty="0"/>
              <a:t>Tối ưu hóa vận hành</a:t>
            </a:r>
            <a:r>
              <a:rPr lang="vi-VN" dirty="0"/>
              <a:t>: AI tối ưu hóa quy trình sản xuất, chuỗi cung ứng, và quản lý nguồn lực, từ đó giảm chi phí và cải thiện hiệu quả vận hành.</a:t>
            </a:r>
          </a:p>
        </p:txBody>
      </p:sp>
      <p:pic>
        <p:nvPicPr>
          <p:cNvPr id="16" name="Picture 15">
            <a:extLst>
              <a:ext uri="{FF2B5EF4-FFF2-40B4-BE49-F238E27FC236}">
                <a16:creationId xmlns:a16="http://schemas.microsoft.com/office/drawing/2014/main" id="{435801DC-CB3D-36B3-09FE-9A893B26B3A7}"/>
              </a:ext>
            </a:extLst>
          </p:cNvPr>
          <p:cNvPicPr>
            <a:picLocks noChangeAspect="1"/>
          </p:cNvPicPr>
          <p:nvPr/>
        </p:nvPicPr>
        <p:blipFill>
          <a:blip r:embed="rId2"/>
          <a:stretch>
            <a:fillRect/>
          </a:stretch>
        </p:blipFill>
        <p:spPr>
          <a:xfrm>
            <a:off x="955650" y="2528070"/>
            <a:ext cx="3510892" cy="1892676"/>
          </a:xfrm>
          <a:prstGeom prst="rect">
            <a:avLst/>
          </a:prstGeom>
        </p:spPr>
      </p:pic>
      <p:pic>
        <p:nvPicPr>
          <p:cNvPr id="17" name="Picture 16">
            <a:extLst>
              <a:ext uri="{FF2B5EF4-FFF2-40B4-BE49-F238E27FC236}">
                <a16:creationId xmlns:a16="http://schemas.microsoft.com/office/drawing/2014/main" id="{30BF5E43-DDE1-8860-8F36-799533FEABD2}"/>
              </a:ext>
            </a:extLst>
          </p:cNvPr>
          <p:cNvPicPr>
            <a:picLocks noChangeAspect="1"/>
          </p:cNvPicPr>
          <p:nvPr/>
        </p:nvPicPr>
        <p:blipFill>
          <a:blip r:embed="rId3"/>
          <a:stretch>
            <a:fillRect/>
          </a:stretch>
        </p:blipFill>
        <p:spPr>
          <a:xfrm>
            <a:off x="4755572" y="2571750"/>
            <a:ext cx="3645907" cy="1848996"/>
          </a:xfrm>
          <a:prstGeom prst="rect">
            <a:avLst/>
          </a:prstGeom>
        </p:spPr>
      </p:pic>
    </p:spTree>
    <p:extLst>
      <p:ext uri="{BB962C8B-B14F-4D97-AF65-F5344CB8AC3E}">
        <p14:creationId xmlns:p14="http://schemas.microsoft.com/office/powerpoint/2010/main" val="12022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34"/>
          <p:cNvSpPr txBox="1">
            <a:spLocks noGrp="1"/>
          </p:cNvSpPr>
          <p:nvPr>
            <p:ph type="title"/>
          </p:nvPr>
        </p:nvSpPr>
        <p:spPr>
          <a:xfrm>
            <a:off x="1757882" y="260090"/>
            <a:ext cx="6285018" cy="18156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vi-VN" sz="3600" dirty="0">
                <a:solidFill>
                  <a:srgbClr val="00B050"/>
                </a:solidFill>
                <a:latin typeface="+mn-lt"/>
                <a:ea typeface="Arial"/>
                <a:cs typeface="Arial"/>
              </a:rPr>
              <a:t>Xu hướng ứng dụng AI </a:t>
            </a:r>
            <a:r>
              <a:rPr lang="vi-VN" sz="3600" dirty="0" err="1">
                <a:latin typeface="+mn-lt"/>
                <a:ea typeface="Arial"/>
                <a:cs typeface="Arial"/>
              </a:rPr>
              <a:t>GenAI</a:t>
            </a:r>
            <a:r>
              <a:rPr lang="vi-VN" sz="3600" dirty="0">
                <a:latin typeface="+mn-lt"/>
                <a:ea typeface="Arial"/>
                <a:cs typeface="Arial"/>
              </a:rPr>
              <a:t> trong ngân hàng</a:t>
            </a:r>
            <a:endParaRPr sz="3600" dirty="0">
              <a:solidFill>
                <a:srgbClr val="00B050"/>
              </a:solidFill>
              <a:latin typeface="+mn-lt"/>
              <a:ea typeface="Arial"/>
              <a:cs typeface="Arial"/>
              <a:sym typeface="Arial"/>
            </a:endParaRPr>
          </a:p>
        </p:txBody>
      </p:sp>
      <p:sp>
        <p:nvSpPr>
          <p:cNvPr id="524" name="Google Shape;524;p34"/>
          <p:cNvSpPr txBox="1">
            <a:spLocks noGrp="1"/>
          </p:cNvSpPr>
          <p:nvPr>
            <p:ph type="title" idx="2"/>
          </p:nvPr>
        </p:nvSpPr>
        <p:spPr>
          <a:xfrm>
            <a:off x="798591" y="349121"/>
            <a:ext cx="1261800" cy="113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00B050"/>
                </a:solidFill>
              </a:rPr>
              <a:t>02</a:t>
            </a:r>
            <a:endParaRPr dirty="0">
              <a:solidFill>
                <a:srgbClr val="00B050"/>
              </a:solidFill>
            </a:endParaRPr>
          </a:p>
        </p:txBody>
      </p:sp>
      <p:pic>
        <p:nvPicPr>
          <p:cNvPr id="3" name="Picture 2">
            <a:extLst>
              <a:ext uri="{FF2B5EF4-FFF2-40B4-BE49-F238E27FC236}">
                <a16:creationId xmlns:a16="http://schemas.microsoft.com/office/drawing/2014/main" id="{35CE1F1D-A1C5-E7A1-C37F-81795B85E64B}"/>
              </a:ext>
            </a:extLst>
          </p:cNvPr>
          <p:cNvPicPr>
            <a:picLocks noChangeAspect="1"/>
          </p:cNvPicPr>
          <p:nvPr/>
        </p:nvPicPr>
        <p:blipFill rotWithShape="1">
          <a:blip r:embed="rId3"/>
          <a:srcRect t="33952"/>
          <a:stretch/>
        </p:blipFill>
        <p:spPr>
          <a:xfrm>
            <a:off x="1656580" y="1802467"/>
            <a:ext cx="5830839" cy="30809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24"/>
                                        </p:tgtEl>
                                        <p:attrNameLst>
                                          <p:attrName>style.visibility</p:attrName>
                                        </p:attrNameLst>
                                      </p:cBhvr>
                                      <p:to>
                                        <p:strVal val="visible"/>
                                      </p:to>
                                    </p:set>
                                    <p:animEffect transition="in" filter="fade">
                                      <p:cBhvr>
                                        <p:cTn id="7" dur="1000"/>
                                        <p:tgtEl>
                                          <p:spTgt spid="524"/>
                                        </p:tgtEl>
                                      </p:cBhvr>
                                    </p:animEffect>
                                    <p:anim calcmode="lin" valueType="num">
                                      <p:cBhvr>
                                        <p:cTn id="8" dur="1000" fill="hold"/>
                                        <p:tgtEl>
                                          <p:spTgt spid="524"/>
                                        </p:tgtEl>
                                        <p:attrNameLst>
                                          <p:attrName>ppt_x</p:attrName>
                                        </p:attrNameLst>
                                      </p:cBhvr>
                                      <p:tavLst>
                                        <p:tav tm="0">
                                          <p:val>
                                            <p:strVal val="#ppt_x"/>
                                          </p:val>
                                        </p:tav>
                                        <p:tav tm="100000">
                                          <p:val>
                                            <p:strVal val="#ppt_x"/>
                                          </p:val>
                                        </p:tav>
                                      </p:tavLst>
                                    </p:anim>
                                    <p:anim calcmode="lin" valueType="num">
                                      <p:cBhvr>
                                        <p:cTn id="9" dur="1000" fill="hold"/>
                                        <p:tgtEl>
                                          <p:spTgt spid="524"/>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523"/>
                                        </p:tgtEl>
                                        <p:attrNameLst>
                                          <p:attrName>style.visibility</p:attrName>
                                        </p:attrNameLst>
                                      </p:cBhvr>
                                      <p:to>
                                        <p:strVal val="visible"/>
                                      </p:to>
                                    </p:set>
                                    <p:animEffect transition="in" filter="wipe(down)">
                                      <p:cBhvr>
                                        <p:cTn id="12" dur="500"/>
                                        <p:tgtEl>
                                          <p:spTgt spid="5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 grpId="0"/>
      <p:bldP spid="524" grpId="0"/>
    </p:bldLst>
  </p:timing>
</p:sld>
</file>

<file path=ppt/theme/theme1.xml><?xml version="1.0" encoding="utf-8"?>
<a:theme xmlns:a="http://schemas.openxmlformats.org/drawingml/2006/main" name="Chat GPT by Slidesgo">
  <a:themeElements>
    <a:clrScheme name="Simple Light">
      <a:dk1>
        <a:srgbClr val="000000"/>
      </a:dk1>
      <a:lt1>
        <a:srgbClr val="FDFCFD"/>
      </a:lt1>
      <a:dk2>
        <a:srgbClr val="DFE6EE"/>
      </a:dk2>
      <a:lt2>
        <a:srgbClr val="A1B0BA"/>
      </a:lt2>
      <a:accent1>
        <a:srgbClr val="7991D1"/>
      </a:accent1>
      <a:accent2>
        <a:srgbClr val="4C5980"/>
      </a:accent2>
      <a:accent3>
        <a:srgbClr val="FFD075"/>
      </a:accent3>
      <a:accent4>
        <a:srgbClr val="EB9921"/>
      </a:accent4>
      <a:accent5>
        <a:srgbClr val="D66EC0"/>
      </a:accent5>
      <a:accent6>
        <a:srgbClr val="B345B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TotalTime>
  <Words>1780</Words>
  <Application>Microsoft Office PowerPoint</Application>
  <PresentationFormat>On-screen Show (16:9)</PresentationFormat>
  <Paragraphs>78</Paragraphs>
  <Slides>26</Slides>
  <Notes>14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Arial Black</vt:lpstr>
      <vt:lpstr>Arial</vt:lpstr>
      <vt:lpstr>Cabin</vt:lpstr>
      <vt:lpstr>Nunito Light</vt:lpstr>
      <vt:lpstr>Avenir Next</vt:lpstr>
      <vt:lpstr>Anaheim</vt:lpstr>
      <vt:lpstr>Roboto</vt:lpstr>
      <vt:lpstr>Calistoga</vt:lpstr>
      <vt:lpstr>Candal</vt:lpstr>
      <vt:lpstr>Söhne</vt:lpstr>
      <vt:lpstr>Fira Sans</vt:lpstr>
      <vt:lpstr>Libre Franklin Black</vt:lpstr>
      <vt:lpstr>DM Sans</vt:lpstr>
      <vt:lpstr>Chat GPT by Slidesgo</vt:lpstr>
      <vt:lpstr>AI / GenAI CƠ HỘI VÀ ỨNG DỤNG TRONG NGÀNH NGÂN HÀNG</vt:lpstr>
      <vt:lpstr>NỘI DUNG CHÍNH</vt:lpstr>
      <vt:lpstr>01</vt:lpstr>
      <vt:lpstr>AI</vt:lpstr>
      <vt:lpstr>GEN AI</vt:lpstr>
      <vt:lpstr>PowerPoint Presentation</vt:lpstr>
      <vt:lpstr>PowerPoint Presentation</vt:lpstr>
      <vt:lpstr>PowerPoint Presentation</vt:lpstr>
      <vt:lpstr>Xu hướng ứng dụng AI GenAI trong ngân hàng</vt:lpstr>
      <vt:lpstr>PowerPoint Presentation</vt:lpstr>
      <vt:lpstr>PowerPoint Presentation</vt:lpstr>
      <vt:lpstr>Tạo chat bot với GenAI </vt:lpstr>
      <vt:lpstr>PowerPoint Presentation</vt:lpstr>
      <vt:lpstr>AI chatbot</vt:lpstr>
      <vt:lpstr>Dự đoán và cung cấp nội dung cá nhân hoá</vt:lpstr>
      <vt:lpstr>Phân tích hình ảnh và chữ viết</vt:lpstr>
      <vt:lpstr>Một số ứng dụng cụ thể</vt:lpstr>
      <vt:lpstr>ĐỀ XUẤT Ý TƯỞNG</vt:lpstr>
      <vt:lpstr>PowerPoint Presentation</vt:lpstr>
      <vt:lpstr>Kiến trúc model</vt:lpstr>
      <vt:lpstr>PowerPoint Presentation</vt:lpstr>
      <vt:lpstr>PowerPoint Presentation</vt:lpstr>
      <vt:lpstr>KẾT LUẬN</vt:lpstr>
      <vt:lpstr>PowerPoint Presentation</vt:lpstr>
      <vt:lpstr>NOTE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CHATGPT THE FUTURE OF CONVERSATIONAL AI</dc:title>
  <cp:lastModifiedBy>Dinh Nhat Ky 20215410</cp:lastModifiedBy>
  <cp:revision>15</cp:revision>
  <dcterms:modified xsi:type="dcterms:W3CDTF">2024-08-24T10:57:52Z</dcterms:modified>
</cp:coreProperties>
</file>